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380" r:id="rId5"/>
    <p:sldId id="258" r:id="rId6"/>
    <p:sldId id="371" r:id="rId7"/>
    <p:sldId id="365" r:id="rId8"/>
    <p:sldId id="370" r:id="rId9"/>
    <p:sldId id="369" r:id="rId10"/>
    <p:sldId id="259" r:id="rId11"/>
    <p:sldId id="263" r:id="rId12"/>
    <p:sldId id="382" r:id="rId13"/>
    <p:sldId id="383" r:id="rId14"/>
    <p:sldId id="378" r:id="rId15"/>
    <p:sldId id="379" r:id="rId16"/>
    <p:sldId id="260" r:id="rId17"/>
    <p:sldId id="262" r:id="rId18"/>
    <p:sldId id="261" r:id="rId19"/>
    <p:sldId id="264" r:id="rId20"/>
    <p:sldId id="384" r:id="rId21"/>
    <p:sldId id="385" r:id="rId22"/>
    <p:sldId id="386" r:id="rId23"/>
    <p:sldId id="265" r:id="rId24"/>
    <p:sldId id="266" r:id="rId25"/>
    <p:sldId id="268" r:id="rId26"/>
    <p:sldId id="381" r:id="rId27"/>
    <p:sldId id="270" r:id="rId28"/>
    <p:sldId id="269" r:id="rId29"/>
    <p:sldId id="267" r:id="rId30"/>
    <p:sldId id="271" r:id="rId31"/>
    <p:sldId id="272" r:id="rId32"/>
    <p:sldId id="273" r:id="rId33"/>
    <p:sldId id="274" r:id="rId34"/>
    <p:sldId id="275" r:id="rId35"/>
    <p:sldId id="276" r:id="rId36"/>
    <p:sldId id="277" r:id="rId37"/>
    <p:sldId id="278"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13BA0-FCFB-4CAE-AF47-292AF59868F8}" v="4" dt="2024-01-31T17:14:07.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23" autoAdjust="0"/>
    <p:restoredTop sz="94660"/>
  </p:normalViewPr>
  <p:slideViewPr>
    <p:cSldViewPr snapToGrid="0">
      <p:cViewPr varScale="1">
        <p:scale>
          <a:sx n="61" d="100"/>
          <a:sy n="61" d="100"/>
        </p:scale>
        <p:origin x="84" y="1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zwyshyn, Ray" userId="dd332a91-72bb-4d85-a5f4-d37ba103a810" providerId="ADAL" clId="{02213BA0-FCFB-4CAE-AF47-292AF59868F8}"/>
    <pc:docChg chg="undo custSel addSld modSld">
      <pc:chgData name="Uzwyshyn, Ray" userId="dd332a91-72bb-4d85-a5f4-d37ba103a810" providerId="ADAL" clId="{02213BA0-FCFB-4CAE-AF47-292AF59868F8}" dt="2024-01-31T17:15:40.165" v="113" actId="26606"/>
      <pc:docMkLst>
        <pc:docMk/>
      </pc:docMkLst>
      <pc:sldChg chg="modSp mod">
        <pc:chgData name="Uzwyshyn, Ray" userId="dd332a91-72bb-4d85-a5f4-d37ba103a810" providerId="ADAL" clId="{02213BA0-FCFB-4CAE-AF47-292AF59868F8}" dt="2024-01-29T17:19:53.085" v="0" actId="20577"/>
        <pc:sldMkLst>
          <pc:docMk/>
          <pc:sldMk cId="2323875581" sldId="256"/>
        </pc:sldMkLst>
        <pc:spChg chg="mod">
          <ac:chgData name="Uzwyshyn, Ray" userId="dd332a91-72bb-4d85-a5f4-d37ba103a810" providerId="ADAL" clId="{02213BA0-FCFB-4CAE-AF47-292AF59868F8}" dt="2024-01-29T17:19:53.085" v="0" actId="20577"/>
          <ac:spMkLst>
            <pc:docMk/>
            <pc:sldMk cId="2323875581" sldId="256"/>
            <ac:spMk id="2" creationId="{9B288EDA-1620-F69E-9CA8-E9A9E227FA04}"/>
          </ac:spMkLst>
        </pc:spChg>
      </pc:sldChg>
      <pc:sldChg chg="addSp modSp mod">
        <pc:chgData name="Uzwyshyn, Ray" userId="dd332a91-72bb-4d85-a5f4-d37ba103a810" providerId="ADAL" clId="{02213BA0-FCFB-4CAE-AF47-292AF59868F8}" dt="2024-01-29T20:43:54.600" v="4" actId="1076"/>
        <pc:sldMkLst>
          <pc:docMk/>
          <pc:sldMk cId="2606801579" sldId="261"/>
        </pc:sldMkLst>
        <pc:picChg chg="add mod">
          <ac:chgData name="Uzwyshyn, Ray" userId="dd332a91-72bb-4d85-a5f4-d37ba103a810" providerId="ADAL" clId="{02213BA0-FCFB-4CAE-AF47-292AF59868F8}" dt="2024-01-29T20:38:25.102" v="2" actId="571"/>
          <ac:picMkLst>
            <pc:docMk/>
            <pc:sldMk cId="2606801579" sldId="261"/>
            <ac:picMk id="3" creationId="{0F4AD0AF-024F-C269-E958-11B0C42D62CD}"/>
          </ac:picMkLst>
        </pc:picChg>
        <pc:picChg chg="add mod">
          <ac:chgData name="Uzwyshyn, Ray" userId="dd332a91-72bb-4d85-a5f4-d37ba103a810" providerId="ADAL" clId="{02213BA0-FCFB-4CAE-AF47-292AF59868F8}" dt="2024-01-29T20:43:54.600" v="4" actId="1076"/>
          <ac:picMkLst>
            <pc:docMk/>
            <pc:sldMk cId="2606801579" sldId="261"/>
            <ac:picMk id="12" creationId="{2E0CE0AD-49C6-5186-9040-2026A78972A7}"/>
          </ac:picMkLst>
        </pc:picChg>
      </pc:sldChg>
      <pc:sldChg chg="addSp mod">
        <pc:chgData name="Uzwyshyn, Ray" userId="dd332a91-72bb-4d85-a5f4-d37ba103a810" providerId="ADAL" clId="{02213BA0-FCFB-4CAE-AF47-292AF59868F8}" dt="2024-01-29T20:12:18.042" v="1" actId="22"/>
        <pc:sldMkLst>
          <pc:docMk/>
          <pc:sldMk cId="3126725496" sldId="263"/>
        </pc:sldMkLst>
        <pc:picChg chg="add">
          <ac:chgData name="Uzwyshyn, Ray" userId="dd332a91-72bb-4d85-a5f4-d37ba103a810" providerId="ADAL" clId="{02213BA0-FCFB-4CAE-AF47-292AF59868F8}" dt="2024-01-29T20:12:18.042" v="1" actId="22"/>
          <ac:picMkLst>
            <pc:docMk/>
            <pc:sldMk cId="3126725496" sldId="263"/>
            <ac:picMk id="8" creationId="{E2DBECDF-C9F6-E269-0B2A-F204F0E2F9DC}"/>
          </ac:picMkLst>
        </pc:picChg>
      </pc:sldChg>
      <pc:sldChg chg="addSp delSp modSp mod setBg">
        <pc:chgData name="Uzwyshyn, Ray" userId="dd332a91-72bb-4d85-a5f4-d37ba103a810" providerId="ADAL" clId="{02213BA0-FCFB-4CAE-AF47-292AF59868F8}" dt="2024-01-31T17:15:40.165" v="113" actId="26606"/>
        <pc:sldMkLst>
          <pc:docMk/>
          <pc:sldMk cId="1321309410" sldId="384"/>
        </pc:sldMkLst>
        <pc:spChg chg="mod">
          <ac:chgData name="Uzwyshyn, Ray" userId="dd332a91-72bb-4d85-a5f4-d37ba103a810" providerId="ADAL" clId="{02213BA0-FCFB-4CAE-AF47-292AF59868F8}" dt="2024-01-31T17:15:40.165" v="113" actId="26606"/>
          <ac:spMkLst>
            <pc:docMk/>
            <pc:sldMk cId="1321309410" sldId="384"/>
            <ac:spMk id="2" creationId="{8ECF1846-3667-17CF-B68A-B87F248255A1}"/>
          </ac:spMkLst>
        </pc:spChg>
        <pc:spChg chg="add del">
          <ac:chgData name="Uzwyshyn, Ray" userId="dd332a91-72bb-4d85-a5f4-d37ba103a810" providerId="ADAL" clId="{02213BA0-FCFB-4CAE-AF47-292AF59868F8}" dt="2024-01-31T17:12:42.511" v="6" actId="22"/>
          <ac:spMkLst>
            <pc:docMk/>
            <pc:sldMk cId="1321309410" sldId="384"/>
            <ac:spMk id="4" creationId="{3A2435FF-70C3-659D-62D9-40ECA8A8BE73}"/>
          </ac:spMkLst>
        </pc:spChg>
        <pc:spChg chg="mod">
          <ac:chgData name="Uzwyshyn, Ray" userId="dd332a91-72bb-4d85-a5f4-d37ba103a810" providerId="ADAL" clId="{02213BA0-FCFB-4CAE-AF47-292AF59868F8}" dt="2024-01-31T17:15:40.165" v="113" actId="26606"/>
          <ac:spMkLst>
            <pc:docMk/>
            <pc:sldMk cId="1321309410" sldId="384"/>
            <ac:spMk id="6" creationId="{78AD8DD6-35FE-60F1-D280-B870519A1565}"/>
          </ac:spMkLst>
        </pc:spChg>
        <pc:spChg chg="add del">
          <ac:chgData name="Uzwyshyn, Ray" userId="dd332a91-72bb-4d85-a5f4-d37ba103a810" providerId="ADAL" clId="{02213BA0-FCFB-4CAE-AF47-292AF59868F8}" dt="2024-01-31T17:15:40.158" v="112" actId="26606"/>
          <ac:spMkLst>
            <pc:docMk/>
            <pc:sldMk cId="1321309410" sldId="384"/>
            <ac:spMk id="11" creationId="{C4285719-470E-454C-AF62-8323075F1F5B}"/>
          </ac:spMkLst>
        </pc:spChg>
        <pc:spChg chg="add del">
          <ac:chgData name="Uzwyshyn, Ray" userId="dd332a91-72bb-4d85-a5f4-d37ba103a810" providerId="ADAL" clId="{02213BA0-FCFB-4CAE-AF47-292AF59868F8}" dt="2024-01-31T17:15:40.158" v="112" actId="26606"/>
          <ac:spMkLst>
            <pc:docMk/>
            <pc:sldMk cId="1321309410" sldId="384"/>
            <ac:spMk id="13" creationId="{CD9FE4EF-C4D8-49A0-B2FF-81D8DB7D8A24}"/>
          </ac:spMkLst>
        </pc:spChg>
        <pc:spChg chg="add del">
          <ac:chgData name="Uzwyshyn, Ray" userId="dd332a91-72bb-4d85-a5f4-d37ba103a810" providerId="ADAL" clId="{02213BA0-FCFB-4CAE-AF47-292AF59868F8}" dt="2024-01-31T17:15:40.158" v="112" actId="26606"/>
          <ac:spMkLst>
            <pc:docMk/>
            <pc:sldMk cId="1321309410" sldId="384"/>
            <ac:spMk id="15" creationId="{4300840D-0A0B-4512-BACA-B439D5B9C57C}"/>
          </ac:spMkLst>
        </pc:spChg>
        <pc:spChg chg="add del">
          <ac:chgData name="Uzwyshyn, Ray" userId="dd332a91-72bb-4d85-a5f4-d37ba103a810" providerId="ADAL" clId="{02213BA0-FCFB-4CAE-AF47-292AF59868F8}" dt="2024-01-31T17:15:40.158" v="112" actId="26606"/>
          <ac:spMkLst>
            <pc:docMk/>
            <pc:sldMk cId="1321309410" sldId="384"/>
            <ac:spMk id="17" creationId="{D2B78728-A580-49A7-84F9-6EF6F583ADE0}"/>
          </ac:spMkLst>
        </pc:spChg>
        <pc:spChg chg="add del">
          <ac:chgData name="Uzwyshyn, Ray" userId="dd332a91-72bb-4d85-a5f4-d37ba103a810" providerId="ADAL" clId="{02213BA0-FCFB-4CAE-AF47-292AF59868F8}" dt="2024-01-31T17:15:40.158" v="112" actId="26606"/>
          <ac:spMkLst>
            <pc:docMk/>
            <pc:sldMk cId="1321309410" sldId="384"/>
            <ac:spMk id="19" creationId="{38FAA1A1-D861-433F-88FA-1E9D6FD31D11}"/>
          </ac:spMkLst>
        </pc:spChg>
        <pc:spChg chg="add del">
          <ac:chgData name="Uzwyshyn, Ray" userId="dd332a91-72bb-4d85-a5f4-d37ba103a810" providerId="ADAL" clId="{02213BA0-FCFB-4CAE-AF47-292AF59868F8}" dt="2024-01-31T17:15:40.158" v="112" actId="26606"/>
          <ac:spMkLst>
            <pc:docMk/>
            <pc:sldMk cId="1321309410" sldId="384"/>
            <ac:spMk id="21" creationId="{8D71EDA1-87BF-4D5D-AB79-F346FD19278A}"/>
          </ac:spMkLst>
        </pc:spChg>
        <pc:spChg chg="add">
          <ac:chgData name="Uzwyshyn, Ray" userId="dd332a91-72bb-4d85-a5f4-d37ba103a810" providerId="ADAL" clId="{02213BA0-FCFB-4CAE-AF47-292AF59868F8}" dt="2024-01-31T17:15:40.165" v="113" actId="26606"/>
          <ac:spMkLst>
            <pc:docMk/>
            <pc:sldMk cId="1321309410" sldId="384"/>
            <ac:spMk id="23" creationId="{201CC55D-ED54-4C5C-95E6-10947BD1103B}"/>
          </ac:spMkLst>
        </pc:spChg>
        <pc:spChg chg="add">
          <ac:chgData name="Uzwyshyn, Ray" userId="dd332a91-72bb-4d85-a5f4-d37ba103a810" providerId="ADAL" clId="{02213BA0-FCFB-4CAE-AF47-292AF59868F8}" dt="2024-01-31T17:15:40.165" v="113" actId="26606"/>
          <ac:spMkLst>
            <pc:docMk/>
            <pc:sldMk cId="1321309410" sldId="384"/>
            <ac:spMk id="26" creationId="{3873B707-463F-40B0-8227-E8CC6C67EB25}"/>
          </ac:spMkLst>
        </pc:spChg>
        <pc:spChg chg="add">
          <ac:chgData name="Uzwyshyn, Ray" userId="dd332a91-72bb-4d85-a5f4-d37ba103a810" providerId="ADAL" clId="{02213BA0-FCFB-4CAE-AF47-292AF59868F8}" dt="2024-01-31T17:15:40.165" v="113" actId="26606"/>
          <ac:spMkLst>
            <pc:docMk/>
            <pc:sldMk cId="1321309410" sldId="384"/>
            <ac:spMk id="27" creationId="{C13237C8-E62C-4F0D-A318-BD6FB6C2D138}"/>
          </ac:spMkLst>
        </pc:spChg>
        <pc:spChg chg="add">
          <ac:chgData name="Uzwyshyn, Ray" userId="dd332a91-72bb-4d85-a5f4-d37ba103a810" providerId="ADAL" clId="{02213BA0-FCFB-4CAE-AF47-292AF59868F8}" dt="2024-01-31T17:15:40.165" v="113" actId="26606"/>
          <ac:spMkLst>
            <pc:docMk/>
            <pc:sldMk cId="1321309410" sldId="384"/>
            <ac:spMk id="28" creationId="{19C9EAEA-39D0-4B0E-A0EB-51E7B26740B1}"/>
          </ac:spMkLst>
        </pc:spChg>
        <pc:grpChg chg="add">
          <ac:chgData name="Uzwyshyn, Ray" userId="dd332a91-72bb-4d85-a5f4-d37ba103a810" providerId="ADAL" clId="{02213BA0-FCFB-4CAE-AF47-292AF59868F8}" dt="2024-01-31T17:15:40.165" v="113" actId="26606"/>
          <ac:grpSpMkLst>
            <pc:docMk/>
            <pc:sldMk cId="1321309410" sldId="384"/>
            <ac:grpSpMk id="24" creationId="{1DE889C7-FAD6-4397-98E2-05D503484459}"/>
          </ac:grpSpMkLst>
        </pc:grpChg>
        <pc:picChg chg="mod ord">
          <ac:chgData name="Uzwyshyn, Ray" userId="dd332a91-72bb-4d85-a5f4-d37ba103a810" providerId="ADAL" clId="{02213BA0-FCFB-4CAE-AF47-292AF59868F8}" dt="2024-01-31T17:15:40.165" v="113" actId="26606"/>
          <ac:picMkLst>
            <pc:docMk/>
            <pc:sldMk cId="1321309410" sldId="384"/>
            <ac:picMk id="5" creationId="{5E7E34CB-30EF-00B0-248E-9CB235DBA046}"/>
          </ac:picMkLst>
        </pc:picChg>
      </pc:sldChg>
      <pc:sldChg chg="addSp delSp modSp new mod">
        <pc:chgData name="Uzwyshyn, Ray" userId="dd332a91-72bb-4d85-a5f4-d37ba103a810" providerId="ADAL" clId="{02213BA0-FCFB-4CAE-AF47-292AF59868F8}" dt="2024-01-31T17:15:09.823" v="110" actId="14100"/>
        <pc:sldMkLst>
          <pc:docMk/>
          <pc:sldMk cId="3796601363" sldId="385"/>
        </pc:sldMkLst>
        <pc:spChg chg="mod">
          <ac:chgData name="Uzwyshyn, Ray" userId="dd332a91-72bb-4d85-a5f4-d37ba103a810" providerId="ADAL" clId="{02213BA0-FCFB-4CAE-AF47-292AF59868F8}" dt="2024-01-31T17:13:36.088" v="80" actId="20577"/>
          <ac:spMkLst>
            <pc:docMk/>
            <pc:sldMk cId="3796601363" sldId="385"/>
            <ac:spMk id="2" creationId="{649C357D-51D3-0C90-E62F-EE94FA364EE0}"/>
          </ac:spMkLst>
        </pc:spChg>
        <pc:spChg chg="del">
          <ac:chgData name="Uzwyshyn, Ray" userId="dd332a91-72bb-4d85-a5f4-d37ba103a810" providerId="ADAL" clId="{02213BA0-FCFB-4CAE-AF47-292AF59868F8}" dt="2024-01-31T17:13:41.582" v="81"/>
          <ac:spMkLst>
            <pc:docMk/>
            <pc:sldMk cId="3796601363" sldId="385"/>
            <ac:spMk id="3" creationId="{0AB93FCA-A530-4C4C-4593-A539B994DDCB}"/>
          </ac:spMkLst>
        </pc:spChg>
        <pc:picChg chg="add mod">
          <ac:chgData name="Uzwyshyn, Ray" userId="dd332a91-72bb-4d85-a5f4-d37ba103a810" providerId="ADAL" clId="{02213BA0-FCFB-4CAE-AF47-292AF59868F8}" dt="2024-01-31T17:15:04.311" v="108" actId="14100"/>
          <ac:picMkLst>
            <pc:docMk/>
            <pc:sldMk cId="3796601363" sldId="385"/>
            <ac:picMk id="5" creationId="{8DAF150A-E0FD-6EDA-AFCC-D0247D63EFFA}"/>
          </ac:picMkLst>
        </pc:picChg>
        <pc:picChg chg="add mod">
          <ac:chgData name="Uzwyshyn, Ray" userId="dd332a91-72bb-4d85-a5f4-d37ba103a810" providerId="ADAL" clId="{02213BA0-FCFB-4CAE-AF47-292AF59868F8}" dt="2024-01-31T17:15:09.823" v="110" actId="14100"/>
          <ac:picMkLst>
            <pc:docMk/>
            <pc:sldMk cId="3796601363" sldId="385"/>
            <ac:picMk id="7" creationId="{BEFDC1A5-8780-CEBD-8F9A-52DE90830E5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374BEA-F4F8-4518-93BF-CC027D302008}"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06D6D92C-187D-423F-849A-B903E63B1F3D}">
      <dgm:prSet/>
      <dgm:spPr/>
      <dgm:t>
        <a:bodyPr/>
        <a:lstStyle/>
        <a:p>
          <a:r>
            <a:rPr lang="en-US"/>
            <a:t>1950’s</a:t>
          </a:r>
        </a:p>
      </dgm:t>
    </dgm:pt>
    <dgm:pt modelId="{7A10E0F2-58DE-49C1-B78C-9D4D63B64CFC}" type="parTrans" cxnId="{2411F1DF-E8F7-4822-A4E5-C49CC16B15EB}">
      <dgm:prSet/>
      <dgm:spPr/>
      <dgm:t>
        <a:bodyPr/>
        <a:lstStyle/>
        <a:p>
          <a:endParaRPr lang="en-US"/>
        </a:p>
      </dgm:t>
    </dgm:pt>
    <dgm:pt modelId="{0F442F30-2BCC-47A9-B79D-CFA905BFBF7F}" type="sibTrans" cxnId="{2411F1DF-E8F7-4822-A4E5-C49CC16B15EB}">
      <dgm:prSet/>
      <dgm:spPr/>
      <dgm:t>
        <a:bodyPr/>
        <a:lstStyle/>
        <a:p>
          <a:endParaRPr lang="en-US"/>
        </a:p>
      </dgm:t>
    </dgm:pt>
    <dgm:pt modelId="{33F8C714-BB4E-470A-8586-7C664FAE1A7F}">
      <dgm:prSet/>
      <dgm:spPr/>
      <dgm:t>
        <a:bodyPr/>
        <a:lstStyle/>
        <a:p>
          <a:r>
            <a:rPr lang="en-US" dirty="0"/>
            <a:t>Begins in the 1950’s, mostly US and Britain.  Main Figures, Alan Turing (Turing Test), John McCarthy Dartmouth Conference (Artificial Intelligence name is coined), Marvin Minsky</a:t>
          </a:r>
        </a:p>
      </dgm:t>
    </dgm:pt>
    <dgm:pt modelId="{6A61ED3C-A6F4-4E82-90F2-8DEED4F6664B}" type="parTrans" cxnId="{2E40BA4E-4C41-4DD3-96DA-691873159B9F}">
      <dgm:prSet/>
      <dgm:spPr/>
      <dgm:t>
        <a:bodyPr/>
        <a:lstStyle/>
        <a:p>
          <a:endParaRPr lang="en-US"/>
        </a:p>
      </dgm:t>
    </dgm:pt>
    <dgm:pt modelId="{A36AFCA8-3045-4519-823F-5ABB7010E3B1}" type="sibTrans" cxnId="{2E40BA4E-4C41-4DD3-96DA-691873159B9F}">
      <dgm:prSet/>
      <dgm:spPr/>
      <dgm:t>
        <a:bodyPr/>
        <a:lstStyle/>
        <a:p>
          <a:endParaRPr lang="en-US"/>
        </a:p>
      </dgm:t>
    </dgm:pt>
    <dgm:pt modelId="{E7670E3B-7EAC-4732-B754-908A9A3869C9}">
      <dgm:prSet/>
      <dgm:spPr/>
      <dgm:t>
        <a:bodyPr/>
        <a:lstStyle/>
        <a:p>
          <a:r>
            <a:rPr lang="en-US" dirty="0"/>
            <a:t>1960’s</a:t>
          </a:r>
        </a:p>
      </dgm:t>
    </dgm:pt>
    <dgm:pt modelId="{24189A6C-2819-40DD-9FFE-54AA863126AA}" type="parTrans" cxnId="{69E607BB-0F40-463C-86B0-4E4233B320FC}">
      <dgm:prSet/>
      <dgm:spPr/>
      <dgm:t>
        <a:bodyPr/>
        <a:lstStyle/>
        <a:p>
          <a:endParaRPr lang="en-US"/>
        </a:p>
      </dgm:t>
    </dgm:pt>
    <dgm:pt modelId="{F781A209-2E95-4259-AEBA-43D357980718}" type="sibTrans" cxnId="{69E607BB-0F40-463C-86B0-4E4233B320FC}">
      <dgm:prSet/>
      <dgm:spPr/>
      <dgm:t>
        <a:bodyPr/>
        <a:lstStyle/>
        <a:p>
          <a:endParaRPr lang="en-US"/>
        </a:p>
      </dgm:t>
    </dgm:pt>
    <dgm:pt modelId="{894A3628-5683-415D-BA0C-21A97ECD4BB0}">
      <dgm:prSet/>
      <dgm:spPr/>
      <dgm:t>
        <a:bodyPr/>
        <a:lstStyle/>
        <a:p>
          <a:r>
            <a:rPr lang="en-US" dirty="0"/>
            <a:t>Continues in 1960’s Josef </a:t>
          </a:r>
          <a:r>
            <a:rPr lang="en-US" dirty="0" err="1"/>
            <a:t>Weizenbaum</a:t>
          </a:r>
          <a:r>
            <a:rPr lang="en-US" dirty="0"/>
            <a:t> (Eliza, First Chatbot), Marvin Minsky, Neural Nets Introduced (processing power issues)</a:t>
          </a:r>
        </a:p>
      </dgm:t>
    </dgm:pt>
    <dgm:pt modelId="{8B269CCD-48C4-40EE-930B-6FB1608CA87B}" type="parTrans" cxnId="{CE268FF8-B792-4EE0-B49E-5FE65CB72ADF}">
      <dgm:prSet/>
      <dgm:spPr/>
      <dgm:t>
        <a:bodyPr/>
        <a:lstStyle/>
        <a:p>
          <a:endParaRPr lang="en-US"/>
        </a:p>
      </dgm:t>
    </dgm:pt>
    <dgm:pt modelId="{43D960E5-DD91-42F4-8A66-D63D03CF8685}" type="sibTrans" cxnId="{CE268FF8-B792-4EE0-B49E-5FE65CB72ADF}">
      <dgm:prSet/>
      <dgm:spPr/>
      <dgm:t>
        <a:bodyPr/>
        <a:lstStyle/>
        <a:p>
          <a:endParaRPr lang="en-US"/>
        </a:p>
      </dgm:t>
    </dgm:pt>
    <dgm:pt modelId="{094A554A-77A5-4238-967D-A7210DD6A7F5}">
      <dgm:prSet/>
      <dgm:spPr/>
      <dgm:t>
        <a:bodyPr/>
        <a:lstStyle/>
        <a:p>
          <a:r>
            <a:rPr lang="en-US" dirty="0"/>
            <a:t>1980’s -1990’s</a:t>
          </a:r>
        </a:p>
      </dgm:t>
    </dgm:pt>
    <dgm:pt modelId="{2AE5C255-6670-4494-8933-EE558B07B26C}" type="parTrans" cxnId="{63C72BD2-2819-4931-969C-1AFC27BB903E}">
      <dgm:prSet/>
      <dgm:spPr/>
      <dgm:t>
        <a:bodyPr/>
        <a:lstStyle/>
        <a:p>
          <a:endParaRPr lang="en-US"/>
        </a:p>
      </dgm:t>
    </dgm:pt>
    <dgm:pt modelId="{97E80483-7507-4B0E-BBBB-A8DD2403CA8E}" type="sibTrans" cxnId="{63C72BD2-2819-4931-969C-1AFC27BB903E}">
      <dgm:prSet/>
      <dgm:spPr/>
      <dgm:t>
        <a:bodyPr/>
        <a:lstStyle/>
        <a:p>
          <a:endParaRPr lang="en-US"/>
        </a:p>
      </dgm:t>
    </dgm:pt>
    <dgm:pt modelId="{EEBC5E02-9B06-4669-8A59-CB83082B2720}">
      <dgm:prSet/>
      <dgm:spPr/>
      <dgm:t>
        <a:bodyPr/>
        <a:lstStyle/>
        <a:p>
          <a:r>
            <a:rPr lang="en-US" dirty="0"/>
            <a:t>AI winter, Expert Systems, IBM’s Deep Blue (1997) beats Kasparov in Chess</a:t>
          </a:r>
        </a:p>
      </dgm:t>
    </dgm:pt>
    <dgm:pt modelId="{3CE796A6-E47B-48D6-B5E7-589A017E4571}" type="parTrans" cxnId="{93EAF561-7DAF-40A1-A93D-C340E44D8967}">
      <dgm:prSet/>
      <dgm:spPr/>
      <dgm:t>
        <a:bodyPr/>
        <a:lstStyle/>
        <a:p>
          <a:endParaRPr lang="en-US"/>
        </a:p>
      </dgm:t>
    </dgm:pt>
    <dgm:pt modelId="{71CFF0CC-C028-4470-95B9-7E3D2600CF57}" type="sibTrans" cxnId="{93EAF561-7DAF-40A1-A93D-C340E44D8967}">
      <dgm:prSet/>
      <dgm:spPr/>
      <dgm:t>
        <a:bodyPr/>
        <a:lstStyle/>
        <a:p>
          <a:endParaRPr lang="en-US"/>
        </a:p>
      </dgm:t>
    </dgm:pt>
    <dgm:pt modelId="{639BD403-4449-4521-A8F7-1BBBBAA358AB}">
      <dgm:prSet/>
      <dgm:spPr/>
      <dgm:t>
        <a:bodyPr/>
        <a:lstStyle/>
        <a:p>
          <a:r>
            <a:rPr lang="en-US" dirty="0"/>
            <a:t>1990’s-2000’s</a:t>
          </a:r>
        </a:p>
      </dgm:t>
    </dgm:pt>
    <dgm:pt modelId="{D658A398-6B1F-474C-B2EC-7D89E2E0B1B8}" type="parTrans" cxnId="{2AC29D75-28B7-453D-82F9-AA04ED0DC311}">
      <dgm:prSet/>
      <dgm:spPr/>
      <dgm:t>
        <a:bodyPr/>
        <a:lstStyle/>
        <a:p>
          <a:endParaRPr lang="en-US"/>
        </a:p>
      </dgm:t>
    </dgm:pt>
    <dgm:pt modelId="{6A785138-8E0C-485B-858A-9C26D0AA2F89}" type="sibTrans" cxnId="{2AC29D75-28B7-453D-82F9-AA04ED0DC311}">
      <dgm:prSet/>
      <dgm:spPr/>
      <dgm:t>
        <a:bodyPr/>
        <a:lstStyle/>
        <a:p>
          <a:endParaRPr lang="en-US"/>
        </a:p>
      </dgm:t>
    </dgm:pt>
    <dgm:pt modelId="{CB37D11A-8AEC-49A6-9CD4-FABCDF8DF222}">
      <dgm:prSet/>
      <dgm:spPr/>
      <dgm:t>
        <a:bodyPr/>
        <a:lstStyle/>
        <a:p>
          <a:r>
            <a:rPr lang="en-US" dirty="0"/>
            <a:t>(Geoffrey Hinton, U Toronto), Push Singh (MIT), Chris </a:t>
          </a:r>
          <a:r>
            <a:rPr lang="en-US" dirty="0" err="1"/>
            <a:t>Mckinstry</a:t>
          </a:r>
          <a:r>
            <a:rPr lang="en-US" dirty="0"/>
            <a:t>, Deb Roy (Waterloo, MIT, Early Voice Recognition)</a:t>
          </a:r>
        </a:p>
      </dgm:t>
    </dgm:pt>
    <dgm:pt modelId="{BA5D26C6-4281-409F-B7FE-BA899A98E0DF}" type="parTrans" cxnId="{88A5AD70-2068-47F1-9D37-EA44F44976F4}">
      <dgm:prSet/>
      <dgm:spPr/>
      <dgm:t>
        <a:bodyPr/>
        <a:lstStyle/>
        <a:p>
          <a:endParaRPr lang="en-US"/>
        </a:p>
      </dgm:t>
    </dgm:pt>
    <dgm:pt modelId="{2F211455-86C4-4A32-B372-CDBE296BDC1C}" type="sibTrans" cxnId="{88A5AD70-2068-47F1-9D37-EA44F44976F4}">
      <dgm:prSet/>
      <dgm:spPr/>
      <dgm:t>
        <a:bodyPr/>
        <a:lstStyle/>
        <a:p>
          <a:endParaRPr lang="en-US"/>
        </a:p>
      </dgm:t>
    </dgm:pt>
    <dgm:pt modelId="{90F9B53F-68BC-4477-87C1-8F58CEC0CC56}">
      <dgm:prSet/>
      <dgm:spPr/>
      <dgm:t>
        <a:bodyPr/>
        <a:lstStyle/>
        <a:p>
          <a:r>
            <a:rPr lang="en-US"/>
            <a:t>2010’s</a:t>
          </a:r>
        </a:p>
      </dgm:t>
    </dgm:pt>
    <dgm:pt modelId="{8E3B51AF-842F-4FBF-87AD-A25E2C659B53}" type="parTrans" cxnId="{676E4A70-4D73-4158-824B-A3678BF3ECEE}">
      <dgm:prSet/>
      <dgm:spPr/>
      <dgm:t>
        <a:bodyPr/>
        <a:lstStyle/>
        <a:p>
          <a:endParaRPr lang="en-US"/>
        </a:p>
      </dgm:t>
    </dgm:pt>
    <dgm:pt modelId="{F4B16A23-B990-4074-B208-FA949208734E}" type="sibTrans" cxnId="{676E4A70-4D73-4158-824B-A3678BF3ECEE}">
      <dgm:prSet/>
      <dgm:spPr/>
      <dgm:t>
        <a:bodyPr/>
        <a:lstStyle/>
        <a:p>
          <a:endParaRPr lang="en-US"/>
        </a:p>
      </dgm:t>
    </dgm:pt>
    <dgm:pt modelId="{9E2C66EC-D110-4AAA-B743-F150CA4F3569}">
      <dgm:prSet/>
      <dgm:spPr/>
      <dgm:t>
        <a:bodyPr/>
        <a:lstStyle/>
        <a:p>
          <a:r>
            <a:rPr lang="en-US" dirty="0"/>
            <a:t>Deep Learning/Neural Net Renaissance Ilya </a:t>
          </a:r>
          <a:r>
            <a:rPr lang="en-US" dirty="0" err="1"/>
            <a:t>Sutskevar</a:t>
          </a:r>
          <a:r>
            <a:rPr lang="en-US" dirty="0"/>
            <a:t> (U Toronto, </a:t>
          </a:r>
          <a:r>
            <a:rPr lang="en-US" dirty="0" err="1"/>
            <a:t>AlexNet</a:t>
          </a:r>
          <a:r>
            <a:rPr lang="en-US" dirty="0"/>
            <a:t>, Images), Yoshua </a:t>
          </a:r>
          <a:r>
            <a:rPr lang="en-US" dirty="0" err="1"/>
            <a:t>Benjio</a:t>
          </a:r>
          <a:r>
            <a:rPr lang="en-US" dirty="0"/>
            <a:t>, Yann LeCun Google Deep Mind (</a:t>
          </a:r>
          <a:r>
            <a:rPr lang="en-US" dirty="0" err="1"/>
            <a:t>Demis</a:t>
          </a:r>
          <a:r>
            <a:rPr lang="en-US" dirty="0"/>
            <a:t> Hassabis, Cambridge, UC London, Deep Mind/Google, Lee Sedol, Alpha Go)</a:t>
          </a:r>
        </a:p>
      </dgm:t>
    </dgm:pt>
    <dgm:pt modelId="{E7C54665-F228-4156-90E5-9094BF99AE1C}" type="parTrans" cxnId="{EE3F93F4-4387-493F-9454-218B8EA97702}">
      <dgm:prSet/>
      <dgm:spPr/>
      <dgm:t>
        <a:bodyPr/>
        <a:lstStyle/>
        <a:p>
          <a:endParaRPr lang="en-US"/>
        </a:p>
      </dgm:t>
    </dgm:pt>
    <dgm:pt modelId="{9EC7BA81-0302-45DD-987F-327CA623B47F}" type="sibTrans" cxnId="{EE3F93F4-4387-493F-9454-218B8EA97702}">
      <dgm:prSet/>
      <dgm:spPr/>
      <dgm:t>
        <a:bodyPr/>
        <a:lstStyle/>
        <a:p>
          <a:endParaRPr lang="en-US"/>
        </a:p>
      </dgm:t>
    </dgm:pt>
    <dgm:pt modelId="{CD1DB750-B601-4395-9754-5B67273EBEFC}" type="pres">
      <dgm:prSet presAssocID="{0A374BEA-F4F8-4518-93BF-CC027D302008}" presName="Name0" presStyleCnt="0">
        <dgm:presLayoutVars>
          <dgm:chMax/>
          <dgm:chPref/>
          <dgm:animLvl val="lvl"/>
        </dgm:presLayoutVars>
      </dgm:prSet>
      <dgm:spPr/>
    </dgm:pt>
    <dgm:pt modelId="{45D30942-6EC8-4497-9115-F78991057F31}" type="pres">
      <dgm:prSet presAssocID="{06D6D92C-187D-423F-849A-B903E63B1F3D}" presName="composite" presStyleCnt="0"/>
      <dgm:spPr/>
    </dgm:pt>
    <dgm:pt modelId="{14FE81EE-B3F5-4FE0-93E6-744A1C227F20}" type="pres">
      <dgm:prSet presAssocID="{06D6D92C-187D-423F-849A-B903E63B1F3D}" presName="Parent1" presStyleLbl="alignNode1" presStyleIdx="0" presStyleCnt="5" custScaleX="452013" custScaleY="95393">
        <dgm:presLayoutVars>
          <dgm:chMax val="1"/>
          <dgm:chPref val="1"/>
          <dgm:bulletEnabled val="1"/>
        </dgm:presLayoutVars>
      </dgm:prSet>
      <dgm:spPr/>
    </dgm:pt>
    <dgm:pt modelId="{1835FE54-9526-4DC9-B86C-D8DE99BAE583}" type="pres">
      <dgm:prSet presAssocID="{06D6D92C-187D-423F-849A-B903E63B1F3D}" presName="Childtext1" presStyleLbl="revTx" presStyleIdx="0" presStyleCnt="5">
        <dgm:presLayoutVars>
          <dgm:chMax val="0"/>
          <dgm:chPref val="0"/>
          <dgm:bulletEnabled/>
        </dgm:presLayoutVars>
      </dgm:prSet>
      <dgm:spPr/>
    </dgm:pt>
    <dgm:pt modelId="{4FDEFF83-36B0-4E60-A9C9-42F09B45F3B9}" type="pres">
      <dgm:prSet presAssocID="{06D6D92C-187D-423F-849A-B903E63B1F3D}"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783A5401-BACD-4B63-B561-197825EC2332}" type="pres">
      <dgm:prSet presAssocID="{06D6D92C-187D-423F-849A-B903E63B1F3D}" presName="ConnectLineEnd" presStyleLbl="node1" presStyleIdx="0" presStyleCnt="5"/>
      <dgm:spPr/>
    </dgm:pt>
    <dgm:pt modelId="{6569BC6D-B2A4-49A1-A264-C9B67B9B2847}" type="pres">
      <dgm:prSet presAssocID="{06D6D92C-187D-423F-849A-B903E63B1F3D}" presName="EmptyPane" presStyleCnt="0"/>
      <dgm:spPr/>
    </dgm:pt>
    <dgm:pt modelId="{EDADAE50-D031-49F9-8F85-C3702AEE421F}" type="pres">
      <dgm:prSet presAssocID="{0F442F30-2BCC-47A9-B79D-CFA905BFBF7F}" presName="spaceBetweenRectangles" presStyleLbl="fgAcc1" presStyleIdx="0" presStyleCnt="4"/>
      <dgm:spPr/>
    </dgm:pt>
    <dgm:pt modelId="{1E30ADC1-D687-441B-8FF7-6D0361648A67}" type="pres">
      <dgm:prSet presAssocID="{E7670E3B-7EAC-4732-B754-908A9A3869C9}" presName="composite" presStyleCnt="0"/>
      <dgm:spPr/>
    </dgm:pt>
    <dgm:pt modelId="{BB3F3F52-9A27-4C8B-82BC-AE7058C8BA22}" type="pres">
      <dgm:prSet presAssocID="{E7670E3B-7EAC-4732-B754-908A9A3869C9}" presName="Parent1" presStyleLbl="alignNode1" presStyleIdx="1" presStyleCnt="5" custScaleX="346769" custScaleY="115897" custLinFactNeighborX="-28791" custLinFactNeighborY="7011">
        <dgm:presLayoutVars>
          <dgm:chMax val="1"/>
          <dgm:chPref val="1"/>
          <dgm:bulletEnabled val="1"/>
        </dgm:presLayoutVars>
      </dgm:prSet>
      <dgm:spPr/>
    </dgm:pt>
    <dgm:pt modelId="{6930CB32-AE4A-48C2-AF1F-AB2EA1F2127A}" type="pres">
      <dgm:prSet presAssocID="{E7670E3B-7EAC-4732-B754-908A9A3869C9}" presName="Childtext1" presStyleLbl="revTx" presStyleIdx="1" presStyleCnt="5">
        <dgm:presLayoutVars>
          <dgm:chMax val="0"/>
          <dgm:chPref val="0"/>
          <dgm:bulletEnabled/>
        </dgm:presLayoutVars>
      </dgm:prSet>
      <dgm:spPr/>
    </dgm:pt>
    <dgm:pt modelId="{F067CFEA-E2D8-42A4-B9D5-B59E627AE077}" type="pres">
      <dgm:prSet presAssocID="{E7670E3B-7EAC-4732-B754-908A9A3869C9}"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8B713494-9B1B-4EF4-BB1A-D0EF5613D6E4}" type="pres">
      <dgm:prSet presAssocID="{E7670E3B-7EAC-4732-B754-908A9A3869C9}" presName="ConnectLineEnd" presStyleLbl="node1" presStyleIdx="1" presStyleCnt="5"/>
      <dgm:spPr/>
    </dgm:pt>
    <dgm:pt modelId="{FA9BA18F-23EF-412D-AC38-A56F7EF3EA69}" type="pres">
      <dgm:prSet presAssocID="{E7670E3B-7EAC-4732-B754-908A9A3869C9}" presName="EmptyPane" presStyleCnt="0"/>
      <dgm:spPr/>
    </dgm:pt>
    <dgm:pt modelId="{C001FF19-528D-4B6E-BD94-CD08CD20E6A9}" type="pres">
      <dgm:prSet presAssocID="{F781A209-2E95-4259-AEBA-43D357980718}" presName="spaceBetweenRectangles" presStyleLbl="fgAcc1" presStyleIdx="1" presStyleCnt="4"/>
      <dgm:spPr/>
    </dgm:pt>
    <dgm:pt modelId="{4F1F2BCC-22FE-4609-9DCC-F10EED182DDA}" type="pres">
      <dgm:prSet presAssocID="{094A554A-77A5-4238-967D-A7210DD6A7F5}" presName="composite" presStyleCnt="0"/>
      <dgm:spPr/>
    </dgm:pt>
    <dgm:pt modelId="{F989B194-5A7C-4D29-8B47-B6FC8755E124}" type="pres">
      <dgm:prSet presAssocID="{094A554A-77A5-4238-967D-A7210DD6A7F5}" presName="Parent1" presStyleLbl="alignNode1" presStyleIdx="2" presStyleCnt="5" custScaleX="348617" custScaleY="99387" custLinFactNeighborX="1487" custLinFactNeighborY="11218">
        <dgm:presLayoutVars>
          <dgm:chMax val="1"/>
          <dgm:chPref val="1"/>
          <dgm:bulletEnabled val="1"/>
        </dgm:presLayoutVars>
      </dgm:prSet>
      <dgm:spPr/>
    </dgm:pt>
    <dgm:pt modelId="{A83C135C-B867-41BC-A388-A0FD71096C7B}" type="pres">
      <dgm:prSet presAssocID="{094A554A-77A5-4238-967D-A7210DD6A7F5}" presName="Childtext1" presStyleLbl="revTx" presStyleIdx="2" presStyleCnt="5">
        <dgm:presLayoutVars>
          <dgm:chMax val="0"/>
          <dgm:chPref val="0"/>
          <dgm:bulletEnabled/>
        </dgm:presLayoutVars>
      </dgm:prSet>
      <dgm:spPr/>
    </dgm:pt>
    <dgm:pt modelId="{517EE9D5-E6B1-4906-B5F2-D8BD9DB3F6C1}" type="pres">
      <dgm:prSet presAssocID="{094A554A-77A5-4238-967D-A7210DD6A7F5}"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80B1000C-9CDD-474B-9A49-4F72743D06C2}" type="pres">
      <dgm:prSet presAssocID="{094A554A-77A5-4238-967D-A7210DD6A7F5}" presName="ConnectLineEnd" presStyleLbl="node1" presStyleIdx="2" presStyleCnt="5"/>
      <dgm:spPr/>
    </dgm:pt>
    <dgm:pt modelId="{521AB9BB-D4D7-4F07-B3EB-690DCCAAE5CE}" type="pres">
      <dgm:prSet presAssocID="{094A554A-77A5-4238-967D-A7210DD6A7F5}" presName="EmptyPane" presStyleCnt="0"/>
      <dgm:spPr/>
    </dgm:pt>
    <dgm:pt modelId="{BE3966E9-7638-4790-BA81-6421261946BD}" type="pres">
      <dgm:prSet presAssocID="{97E80483-7507-4B0E-BBBB-A8DD2403CA8E}" presName="spaceBetweenRectangles" presStyleLbl="fgAcc1" presStyleIdx="2" presStyleCnt="4"/>
      <dgm:spPr/>
    </dgm:pt>
    <dgm:pt modelId="{8D091D14-FCC0-48BF-A0A5-6DB8F59E31FB}" type="pres">
      <dgm:prSet presAssocID="{639BD403-4449-4521-A8F7-1BBBBAA358AB}" presName="composite" presStyleCnt="0"/>
      <dgm:spPr/>
    </dgm:pt>
    <dgm:pt modelId="{F4308BEE-FBB5-473F-A32A-EC8B3F8086A0}" type="pres">
      <dgm:prSet presAssocID="{639BD403-4449-4521-A8F7-1BBBBAA358AB}" presName="Parent1" presStyleLbl="alignNode1" presStyleIdx="3" presStyleCnt="5" custScaleX="320737" custScaleY="86642" custLinFactNeighborX="-984" custLinFactNeighborY="-2983">
        <dgm:presLayoutVars>
          <dgm:chMax val="1"/>
          <dgm:chPref val="1"/>
          <dgm:bulletEnabled val="1"/>
        </dgm:presLayoutVars>
      </dgm:prSet>
      <dgm:spPr/>
    </dgm:pt>
    <dgm:pt modelId="{0AADC0DF-066B-4024-AE10-51BEB1988852}" type="pres">
      <dgm:prSet presAssocID="{639BD403-4449-4521-A8F7-1BBBBAA358AB}" presName="Childtext1" presStyleLbl="revTx" presStyleIdx="3" presStyleCnt="5">
        <dgm:presLayoutVars>
          <dgm:chMax val="0"/>
          <dgm:chPref val="0"/>
          <dgm:bulletEnabled/>
        </dgm:presLayoutVars>
      </dgm:prSet>
      <dgm:spPr/>
    </dgm:pt>
    <dgm:pt modelId="{035182A9-0CD4-43EB-8E89-B58A423DC79B}" type="pres">
      <dgm:prSet presAssocID="{639BD403-4449-4521-A8F7-1BBBBAA358AB}"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F86AF4F3-8F12-4235-A13A-6487D99BA9AD}" type="pres">
      <dgm:prSet presAssocID="{639BD403-4449-4521-A8F7-1BBBBAA358AB}" presName="ConnectLineEnd" presStyleLbl="node1" presStyleIdx="3" presStyleCnt="5"/>
      <dgm:spPr/>
    </dgm:pt>
    <dgm:pt modelId="{0C38B8A9-0D49-462A-97AE-CB17E6459BB3}" type="pres">
      <dgm:prSet presAssocID="{639BD403-4449-4521-A8F7-1BBBBAA358AB}" presName="EmptyPane" presStyleCnt="0"/>
      <dgm:spPr/>
    </dgm:pt>
    <dgm:pt modelId="{98476481-0708-49DC-8CE9-036E20FCAD14}" type="pres">
      <dgm:prSet presAssocID="{6A785138-8E0C-485B-858A-9C26D0AA2F89}" presName="spaceBetweenRectangles" presStyleLbl="fgAcc1" presStyleIdx="3" presStyleCnt="4"/>
      <dgm:spPr/>
    </dgm:pt>
    <dgm:pt modelId="{F8652D54-7EC6-4DAD-A5E3-4E4AAACD6F6E}" type="pres">
      <dgm:prSet presAssocID="{90F9B53F-68BC-4477-87C1-8F58CEC0CC56}" presName="composite" presStyleCnt="0"/>
      <dgm:spPr/>
    </dgm:pt>
    <dgm:pt modelId="{D8CF2BC1-F866-464D-BF84-659255647E3E}" type="pres">
      <dgm:prSet presAssocID="{90F9B53F-68BC-4477-87C1-8F58CEC0CC56}" presName="Parent1" presStyleLbl="alignNode1" presStyleIdx="4" presStyleCnt="5" custScaleX="439986" custScaleY="97383" custLinFactNeighborX="-6128" custLinFactNeighborY="12730">
        <dgm:presLayoutVars>
          <dgm:chMax val="1"/>
          <dgm:chPref val="1"/>
          <dgm:bulletEnabled val="1"/>
        </dgm:presLayoutVars>
      </dgm:prSet>
      <dgm:spPr/>
    </dgm:pt>
    <dgm:pt modelId="{CC6CD119-5EDC-434E-A831-FBAB727A64B7}" type="pres">
      <dgm:prSet presAssocID="{90F9B53F-68BC-4477-87C1-8F58CEC0CC56}" presName="Childtext1" presStyleLbl="revTx" presStyleIdx="4" presStyleCnt="5">
        <dgm:presLayoutVars>
          <dgm:chMax val="0"/>
          <dgm:chPref val="0"/>
          <dgm:bulletEnabled/>
        </dgm:presLayoutVars>
      </dgm:prSet>
      <dgm:spPr/>
    </dgm:pt>
    <dgm:pt modelId="{D3B2ABDE-8DE7-4311-8195-CF10CD556A9A}" type="pres">
      <dgm:prSet presAssocID="{90F9B53F-68BC-4477-87C1-8F58CEC0CC56}"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B80C0C8F-E8B9-4E0C-830D-DF483F384B67}" type="pres">
      <dgm:prSet presAssocID="{90F9B53F-68BC-4477-87C1-8F58CEC0CC56}" presName="ConnectLineEnd" presStyleLbl="node1" presStyleIdx="4" presStyleCnt="5"/>
      <dgm:spPr/>
    </dgm:pt>
    <dgm:pt modelId="{F8A8CA0F-9E1E-4013-81D3-5926EC256ADA}" type="pres">
      <dgm:prSet presAssocID="{90F9B53F-68BC-4477-87C1-8F58CEC0CC56}" presName="EmptyPane" presStyleCnt="0"/>
      <dgm:spPr/>
    </dgm:pt>
  </dgm:ptLst>
  <dgm:cxnLst>
    <dgm:cxn modelId="{69688608-E0C1-4A87-9FFC-CE6E9A090970}" type="presOf" srcId="{E7670E3B-7EAC-4732-B754-908A9A3869C9}" destId="{BB3F3F52-9A27-4C8B-82BC-AE7058C8BA22}" srcOrd="0" destOrd="0" presId="urn:microsoft.com/office/officeart/2016/7/layout/HexagonTimeline"/>
    <dgm:cxn modelId="{93EAF561-7DAF-40A1-A93D-C340E44D8967}" srcId="{094A554A-77A5-4238-967D-A7210DD6A7F5}" destId="{EEBC5E02-9B06-4669-8A59-CB83082B2720}" srcOrd="0" destOrd="0" parTransId="{3CE796A6-E47B-48D6-B5E7-589A017E4571}" sibTransId="{71CFF0CC-C028-4470-95B9-7E3D2600CF57}"/>
    <dgm:cxn modelId="{4B600065-E8EF-4BB7-92EA-E22F446DE679}" type="presOf" srcId="{33F8C714-BB4E-470A-8586-7C664FAE1A7F}" destId="{1835FE54-9526-4DC9-B86C-D8DE99BAE583}" srcOrd="0" destOrd="0" presId="urn:microsoft.com/office/officeart/2016/7/layout/HexagonTimeline"/>
    <dgm:cxn modelId="{43459E46-8AEE-45AF-BD22-00D15A7F1BCC}" type="presOf" srcId="{CB37D11A-8AEC-49A6-9CD4-FABCDF8DF222}" destId="{0AADC0DF-066B-4024-AE10-51BEB1988852}" srcOrd="0" destOrd="0" presId="urn:microsoft.com/office/officeart/2016/7/layout/HexagonTimeline"/>
    <dgm:cxn modelId="{2E40BA4E-4C41-4DD3-96DA-691873159B9F}" srcId="{06D6D92C-187D-423F-849A-B903E63B1F3D}" destId="{33F8C714-BB4E-470A-8586-7C664FAE1A7F}" srcOrd="0" destOrd="0" parTransId="{6A61ED3C-A6F4-4E82-90F2-8DEED4F6664B}" sibTransId="{A36AFCA8-3045-4519-823F-5ABB7010E3B1}"/>
    <dgm:cxn modelId="{676E4A70-4D73-4158-824B-A3678BF3ECEE}" srcId="{0A374BEA-F4F8-4518-93BF-CC027D302008}" destId="{90F9B53F-68BC-4477-87C1-8F58CEC0CC56}" srcOrd="4" destOrd="0" parTransId="{8E3B51AF-842F-4FBF-87AD-A25E2C659B53}" sibTransId="{F4B16A23-B990-4074-B208-FA949208734E}"/>
    <dgm:cxn modelId="{88A5AD70-2068-47F1-9D37-EA44F44976F4}" srcId="{639BD403-4449-4521-A8F7-1BBBBAA358AB}" destId="{CB37D11A-8AEC-49A6-9CD4-FABCDF8DF222}" srcOrd="0" destOrd="0" parTransId="{BA5D26C6-4281-409F-B7FE-BA899A98E0DF}" sibTransId="{2F211455-86C4-4A32-B372-CDBE296BDC1C}"/>
    <dgm:cxn modelId="{E74AE954-4377-4218-9444-EC3D7189BA38}" type="presOf" srcId="{094A554A-77A5-4238-967D-A7210DD6A7F5}" destId="{F989B194-5A7C-4D29-8B47-B6FC8755E124}" srcOrd="0" destOrd="0" presId="urn:microsoft.com/office/officeart/2016/7/layout/HexagonTimeline"/>
    <dgm:cxn modelId="{2AC29D75-28B7-453D-82F9-AA04ED0DC311}" srcId="{0A374BEA-F4F8-4518-93BF-CC027D302008}" destId="{639BD403-4449-4521-A8F7-1BBBBAA358AB}" srcOrd="3" destOrd="0" parTransId="{D658A398-6B1F-474C-B2EC-7D89E2E0B1B8}" sibTransId="{6A785138-8E0C-485B-858A-9C26D0AA2F89}"/>
    <dgm:cxn modelId="{97E4FE87-2884-4440-A62C-6CCE85929558}" type="presOf" srcId="{0A374BEA-F4F8-4518-93BF-CC027D302008}" destId="{CD1DB750-B601-4395-9754-5B67273EBEFC}" srcOrd="0" destOrd="0" presId="urn:microsoft.com/office/officeart/2016/7/layout/HexagonTimeline"/>
    <dgm:cxn modelId="{48610CA8-285E-41AF-BD30-A27C1A5366B7}" type="presOf" srcId="{639BD403-4449-4521-A8F7-1BBBBAA358AB}" destId="{F4308BEE-FBB5-473F-A32A-EC8B3F8086A0}" srcOrd="0" destOrd="0" presId="urn:microsoft.com/office/officeart/2016/7/layout/HexagonTimeline"/>
    <dgm:cxn modelId="{69E607BB-0F40-463C-86B0-4E4233B320FC}" srcId="{0A374BEA-F4F8-4518-93BF-CC027D302008}" destId="{E7670E3B-7EAC-4732-B754-908A9A3869C9}" srcOrd="1" destOrd="0" parTransId="{24189A6C-2819-40DD-9FFE-54AA863126AA}" sibTransId="{F781A209-2E95-4259-AEBA-43D357980718}"/>
    <dgm:cxn modelId="{63C72BD2-2819-4931-969C-1AFC27BB903E}" srcId="{0A374BEA-F4F8-4518-93BF-CC027D302008}" destId="{094A554A-77A5-4238-967D-A7210DD6A7F5}" srcOrd="2" destOrd="0" parTransId="{2AE5C255-6670-4494-8933-EE558B07B26C}" sibTransId="{97E80483-7507-4B0E-BBBB-A8DD2403CA8E}"/>
    <dgm:cxn modelId="{2411F1DF-E8F7-4822-A4E5-C49CC16B15EB}" srcId="{0A374BEA-F4F8-4518-93BF-CC027D302008}" destId="{06D6D92C-187D-423F-849A-B903E63B1F3D}" srcOrd="0" destOrd="0" parTransId="{7A10E0F2-58DE-49C1-B78C-9D4D63B64CFC}" sibTransId="{0F442F30-2BCC-47A9-B79D-CFA905BFBF7F}"/>
    <dgm:cxn modelId="{508381E6-1EFB-4994-8756-FD521B51C695}" type="presOf" srcId="{EEBC5E02-9B06-4669-8A59-CB83082B2720}" destId="{A83C135C-B867-41BC-A388-A0FD71096C7B}" srcOrd="0" destOrd="0" presId="urn:microsoft.com/office/officeart/2016/7/layout/HexagonTimeline"/>
    <dgm:cxn modelId="{2A98F3EA-3578-4EB0-A691-FBBCD8012C01}" type="presOf" srcId="{9E2C66EC-D110-4AAA-B743-F150CA4F3569}" destId="{CC6CD119-5EDC-434E-A831-FBAB727A64B7}" srcOrd="0" destOrd="0" presId="urn:microsoft.com/office/officeart/2016/7/layout/HexagonTimeline"/>
    <dgm:cxn modelId="{186B9BEB-12BC-41E9-BF06-2C1F5D2ADEFF}" type="presOf" srcId="{06D6D92C-187D-423F-849A-B903E63B1F3D}" destId="{14FE81EE-B3F5-4FE0-93E6-744A1C227F20}" srcOrd="0" destOrd="0" presId="urn:microsoft.com/office/officeart/2016/7/layout/HexagonTimeline"/>
    <dgm:cxn modelId="{2328D1F1-AE2A-4ECC-893D-EC46E668B740}" type="presOf" srcId="{894A3628-5683-415D-BA0C-21A97ECD4BB0}" destId="{6930CB32-AE4A-48C2-AF1F-AB2EA1F2127A}" srcOrd="0" destOrd="0" presId="urn:microsoft.com/office/officeart/2016/7/layout/HexagonTimeline"/>
    <dgm:cxn modelId="{EE3F93F4-4387-493F-9454-218B8EA97702}" srcId="{90F9B53F-68BC-4477-87C1-8F58CEC0CC56}" destId="{9E2C66EC-D110-4AAA-B743-F150CA4F3569}" srcOrd="0" destOrd="0" parTransId="{E7C54665-F228-4156-90E5-9094BF99AE1C}" sibTransId="{9EC7BA81-0302-45DD-987F-327CA623B47F}"/>
    <dgm:cxn modelId="{CE268FF8-B792-4EE0-B49E-5FE65CB72ADF}" srcId="{E7670E3B-7EAC-4732-B754-908A9A3869C9}" destId="{894A3628-5683-415D-BA0C-21A97ECD4BB0}" srcOrd="0" destOrd="0" parTransId="{8B269CCD-48C4-40EE-930B-6FB1608CA87B}" sibTransId="{43D960E5-DD91-42F4-8A66-D63D03CF8685}"/>
    <dgm:cxn modelId="{B577B5FE-B37C-4DAC-8FD0-83D676D6FD74}" type="presOf" srcId="{90F9B53F-68BC-4477-87C1-8F58CEC0CC56}" destId="{D8CF2BC1-F866-464D-BF84-659255647E3E}" srcOrd="0" destOrd="0" presId="urn:microsoft.com/office/officeart/2016/7/layout/HexagonTimeline"/>
    <dgm:cxn modelId="{F50AA179-6A38-44A8-961D-850AB0A99AEA}" type="presParOf" srcId="{CD1DB750-B601-4395-9754-5B67273EBEFC}" destId="{45D30942-6EC8-4497-9115-F78991057F31}" srcOrd="0" destOrd="0" presId="urn:microsoft.com/office/officeart/2016/7/layout/HexagonTimeline"/>
    <dgm:cxn modelId="{31FF1334-B4E7-4584-9AEA-26767293D8E6}" type="presParOf" srcId="{45D30942-6EC8-4497-9115-F78991057F31}" destId="{14FE81EE-B3F5-4FE0-93E6-744A1C227F20}" srcOrd="0" destOrd="0" presId="urn:microsoft.com/office/officeart/2016/7/layout/HexagonTimeline"/>
    <dgm:cxn modelId="{614A7157-0A30-4D31-8B17-283023D7B22F}" type="presParOf" srcId="{45D30942-6EC8-4497-9115-F78991057F31}" destId="{1835FE54-9526-4DC9-B86C-D8DE99BAE583}" srcOrd="1" destOrd="0" presId="urn:microsoft.com/office/officeart/2016/7/layout/HexagonTimeline"/>
    <dgm:cxn modelId="{3FD385CB-3DAC-4DE6-92E2-EF833DF0C634}" type="presParOf" srcId="{45D30942-6EC8-4497-9115-F78991057F31}" destId="{4FDEFF83-36B0-4E60-A9C9-42F09B45F3B9}" srcOrd="2" destOrd="0" presId="urn:microsoft.com/office/officeart/2016/7/layout/HexagonTimeline"/>
    <dgm:cxn modelId="{9DCDB0F2-6D27-40D6-A919-473FC2E36030}" type="presParOf" srcId="{45D30942-6EC8-4497-9115-F78991057F31}" destId="{783A5401-BACD-4B63-B561-197825EC2332}" srcOrd="3" destOrd="0" presId="urn:microsoft.com/office/officeart/2016/7/layout/HexagonTimeline"/>
    <dgm:cxn modelId="{330E9BAE-5A13-467E-ADEC-C229F1D1AE64}" type="presParOf" srcId="{45D30942-6EC8-4497-9115-F78991057F31}" destId="{6569BC6D-B2A4-49A1-A264-C9B67B9B2847}" srcOrd="4" destOrd="0" presId="urn:microsoft.com/office/officeart/2016/7/layout/HexagonTimeline"/>
    <dgm:cxn modelId="{EFB6F11A-D360-4F6A-892D-9BAAC56CF3AF}" type="presParOf" srcId="{CD1DB750-B601-4395-9754-5B67273EBEFC}" destId="{EDADAE50-D031-49F9-8F85-C3702AEE421F}" srcOrd="1" destOrd="0" presId="urn:microsoft.com/office/officeart/2016/7/layout/HexagonTimeline"/>
    <dgm:cxn modelId="{70D19F70-A995-40C6-A18B-936429C35AC1}" type="presParOf" srcId="{CD1DB750-B601-4395-9754-5B67273EBEFC}" destId="{1E30ADC1-D687-441B-8FF7-6D0361648A67}" srcOrd="2" destOrd="0" presId="urn:microsoft.com/office/officeart/2016/7/layout/HexagonTimeline"/>
    <dgm:cxn modelId="{4D8B8E56-0850-4EC4-91F4-203CC55A128A}" type="presParOf" srcId="{1E30ADC1-D687-441B-8FF7-6D0361648A67}" destId="{BB3F3F52-9A27-4C8B-82BC-AE7058C8BA22}" srcOrd="0" destOrd="0" presId="urn:microsoft.com/office/officeart/2016/7/layout/HexagonTimeline"/>
    <dgm:cxn modelId="{42B55EFE-8DD0-4DAF-9F21-CB752F851B60}" type="presParOf" srcId="{1E30ADC1-D687-441B-8FF7-6D0361648A67}" destId="{6930CB32-AE4A-48C2-AF1F-AB2EA1F2127A}" srcOrd="1" destOrd="0" presId="urn:microsoft.com/office/officeart/2016/7/layout/HexagonTimeline"/>
    <dgm:cxn modelId="{B623B4FE-A039-4F2B-9B07-0874429F1FFD}" type="presParOf" srcId="{1E30ADC1-D687-441B-8FF7-6D0361648A67}" destId="{F067CFEA-E2D8-42A4-B9D5-B59E627AE077}" srcOrd="2" destOrd="0" presId="urn:microsoft.com/office/officeart/2016/7/layout/HexagonTimeline"/>
    <dgm:cxn modelId="{A0ECCDF5-5E50-4610-999B-F7C36B94359D}" type="presParOf" srcId="{1E30ADC1-D687-441B-8FF7-6D0361648A67}" destId="{8B713494-9B1B-4EF4-BB1A-D0EF5613D6E4}" srcOrd="3" destOrd="0" presId="urn:microsoft.com/office/officeart/2016/7/layout/HexagonTimeline"/>
    <dgm:cxn modelId="{223C2721-B20B-47DB-ADD2-55FF8DA4E7CE}" type="presParOf" srcId="{1E30ADC1-D687-441B-8FF7-6D0361648A67}" destId="{FA9BA18F-23EF-412D-AC38-A56F7EF3EA69}" srcOrd="4" destOrd="0" presId="urn:microsoft.com/office/officeart/2016/7/layout/HexagonTimeline"/>
    <dgm:cxn modelId="{586D8827-415F-4909-982D-09F02C1AED44}" type="presParOf" srcId="{CD1DB750-B601-4395-9754-5B67273EBEFC}" destId="{C001FF19-528D-4B6E-BD94-CD08CD20E6A9}" srcOrd="3" destOrd="0" presId="urn:microsoft.com/office/officeart/2016/7/layout/HexagonTimeline"/>
    <dgm:cxn modelId="{17039CB0-2FCE-4FCE-A827-FFC193FDB681}" type="presParOf" srcId="{CD1DB750-B601-4395-9754-5B67273EBEFC}" destId="{4F1F2BCC-22FE-4609-9DCC-F10EED182DDA}" srcOrd="4" destOrd="0" presId="urn:microsoft.com/office/officeart/2016/7/layout/HexagonTimeline"/>
    <dgm:cxn modelId="{F3F3F557-2301-4D9F-B72C-25AA993F353D}" type="presParOf" srcId="{4F1F2BCC-22FE-4609-9DCC-F10EED182DDA}" destId="{F989B194-5A7C-4D29-8B47-B6FC8755E124}" srcOrd="0" destOrd="0" presId="urn:microsoft.com/office/officeart/2016/7/layout/HexagonTimeline"/>
    <dgm:cxn modelId="{92EFA1F8-48C1-49CE-B549-5B28BD4E285F}" type="presParOf" srcId="{4F1F2BCC-22FE-4609-9DCC-F10EED182DDA}" destId="{A83C135C-B867-41BC-A388-A0FD71096C7B}" srcOrd="1" destOrd="0" presId="urn:microsoft.com/office/officeart/2016/7/layout/HexagonTimeline"/>
    <dgm:cxn modelId="{3C827CEC-6875-40E8-A368-B9307A38C838}" type="presParOf" srcId="{4F1F2BCC-22FE-4609-9DCC-F10EED182DDA}" destId="{517EE9D5-E6B1-4906-B5F2-D8BD9DB3F6C1}" srcOrd="2" destOrd="0" presId="urn:microsoft.com/office/officeart/2016/7/layout/HexagonTimeline"/>
    <dgm:cxn modelId="{788E4CD8-7DD3-4795-8920-877EE7538D69}" type="presParOf" srcId="{4F1F2BCC-22FE-4609-9DCC-F10EED182DDA}" destId="{80B1000C-9CDD-474B-9A49-4F72743D06C2}" srcOrd="3" destOrd="0" presId="urn:microsoft.com/office/officeart/2016/7/layout/HexagonTimeline"/>
    <dgm:cxn modelId="{CB3C8E4B-C509-425A-BA61-7847601556B7}" type="presParOf" srcId="{4F1F2BCC-22FE-4609-9DCC-F10EED182DDA}" destId="{521AB9BB-D4D7-4F07-B3EB-690DCCAAE5CE}" srcOrd="4" destOrd="0" presId="urn:microsoft.com/office/officeart/2016/7/layout/HexagonTimeline"/>
    <dgm:cxn modelId="{88662CD2-ACC9-4A2E-9716-DDCC784E43A5}" type="presParOf" srcId="{CD1DB750-B601-4395-9754-5B67273EBEFC}" destId="{BE3966E9-7638-4790-BA81-6421261946BD}" srcOrd="5" destOrd="0" presId="urn:microsoft.com/office/officeart/2016/7/layout/HexagonTimeline"/>
    <dgm:cxn modelId="{7A185345-EF31-48CF-AA72-42BB817B628C}" type="presParOf" srcId="{CD1DB750-B601-4395-9754-5B67273EBEFC}" destId="{8D091D14-FCC0-48BF-A0A5-6DB8F59E31FB}" srcOrd="6" destOrd="0" presId="urn:microsoft.com/office/officeart/2016/7/layout/HexagonTimeline"/>
    <dgm:cxn modelId="{D392A306-E466-4E33-B31A-83C8BA4FBD89}" type="presParOf" srcId="{8D091D14-FCC0-48BF-A0A5-6DB8F59E31FB}" destId="{F4308BEE-FBB5-473F-A32A-EC8B3F8086A0}" srcOrd="0" destOrd="0" presId="urn:microsoft.com/office/officeart/2016/7/layout/HexagonTimeline"/>
    <dgm:cxn modelId="{6DD5E379-5D3F-42BC-B9D9-78507D839308}" type="presParOf" srcId="{8D091D14-FCC0-48BF-A0A5-6DB8F59E31FB}" destId="{0AADC0DF-066B-4024-AE10-51BEB1988852}" srcOrd="1" destOrd="0" presId="urn:microsoft.com/office/officeart/2016/7/layout/HexagonTimeline"/>
    <dgm:cxn modelId="{3237B6FA-1121-4A83-8304-124739455146}" type="presParOf" srcId="{8D091D14-FCC0-48BF-A0A5-6DB8F59E31FB}" destId="{035182A9-0CD4-43EB-8E89-B58A423DC79B}" srcOrd="2" destOrd="0" presId="urn:microsoft.com/office/officeart/2016/7/layout/HexagonTimeline"/>
    <dgm:cxn modelId="{EA3D0834-EE81-4A9F-9AD8-5ADCC9A1911A}" type="presParOf" srcId="{8D091D14-FCC0-48BF-A0A5-6DB8F59E31FB}" destId="{F86AF4F3-8F12-4235-A13A-6487D99BA9AD}" srcOrd="3" destOrd="0" presId="urn:microsoft.com/office/officeart/2016/7/layout/HexagonTimeline"/>
    <dgm:cxn modelId="{7A9C718B-3408-474E-B98C-ECBD4F8C2B62}" type="presParOf" srcId="{8D091D14-FCC0-48BF-A0A5-6DB8F59E31FB}" destId="{0C38B8A9-0D49-462A-97AE-CB17E6459BB3}" srcOrd="4" destOrd="0" presId="urn:microsoft.com/office/officeart/2016/7/layout/HexagonTimeline"/>
    <dgm:cxn modelId="{B10CC4EC-05C6-4556-8828-7909BF23C20F}" type="presParOf" srcId="{CD1DB750-B601-4395-9754-5B67273EBEFC}" destId="{98476481-0708-49DC-8CE9-036E20FCAD14}" srcOrd="7" destOrd="0" presId="urn:microsoft.com/office/officeart/2016/7/layout/HexagonTimeline"/>
    <dgm:cxn modelId="{BC95A28E-C11E-43FC-A66B-3680B0A5FAF7}" type="presParOf" srcId="{CD1DB750-B601-4395-9754-5B67273EBEFC}" destId="{F8652D54-7EC6-4DAD-A5E3-4E4AAACD6F6E}" srcOrd="8" destOrd="0" presId="urn:microsoft.com/office/officeart/2016/7/layout/HexagonTimeline"/>
    <dgm:cxn modelId="{B85774C1-6E10-4661-97C4-1809B1C6E546}" type="presParOf" srcId="{F8652D54-7EC6-4DAD-A5E3-4E4AAACD6F6E}" destId="{D8CF2BC1-F866-464D-BF84-659255647E3E}" srcOrd="0" destOrd="0" presId="urn:microsoft.com/office/officeart/2016/7/layout/HexagonTimeline"/>
    <dgm:cxn modelId="{3A008640-749A-4CA1-A76B-98DAECED2ECE}" type="presParOf" srcId="{F8652D54-7EC6-4DAD-A5E3-4E4AAACD6F6E}" destId="{CC6CD119-5EDC-434E-A831-FBAB727A64B7}" srcOrd="1" destOrd="0" presId="urn:microsoft.com/office/officeart/2016/7/layout/HexagonTimeline"/>
    <dgm:cxn modelId="{3E2A9B4D-0123-4BD4-B029-94B404EEAA75}" type="presParOf" srcId="{F8652D54-7EC6-4DAD-A5E3-4E4AAACD6F6E}" destId="{D3B2ABDE-8DE7-4311-8195-CF10CD556A9A}" srcOrd="2" destOrd="0" presId="urn:microsoft.com/office/officeart/2016/7/layout/HexagonTimeline"/>
    <dgm:cxn modelId="{DEC0C390-9A6A-4A44-BF74-2201178984BB}" type="presParOf" srcId="{F8652D54-7EC6-4DAD-A5E3-4E4AAACD6F6E}" destId="{B80C0C8F-E8B9-4E0C-830D-DF483F384B67}" srcOrd="3" destOrd="0" presId="urn:microsoft.com/office/officeart/2016/7/layout/HexagonTimeline"/>
    <dgm:cxn modelId="{3CCC7AD8-DAFE-4458-B9F8-FE2D3E710148}" type="presParOf" srcId="{F8652D54-7EC6-4DAD-A5E3-4E4AAACD6F6E}" destId="{F8A8CA0F-9E1E-4013-81D3-5926EC256ADA}"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E81EE-B3F5-4FE0-93E6-744A1C227F20}">
      <dsp:nvSpPr>
        <dsp:cNvPr id="0" name=""/>
        <dsp:cNvSpPr/>
      </dsp:nvSpPr>
      <dsp:spPr>
        <a:xfrm>
          <a:off x="243576" y="2045297"/>
          <a:ext cx="1238635" cy="527142"/>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1950’s</a:t>
          </a:r>
        </a:p>
      </dsp:txBody>
      <dsp:txXfrm>
        <a:off x="243576" y="2045297"/>
        <a:ext cx="1133207" cy="527142"/>
      </dsp:txXfrm>
    </dsp:sp>
    <dsp:sp modelId="{1835FE54-9526-4DC9-B86C-D8DE99BAE583}">
      <dsp:nvSpPr>
        <dsp:cNvPr id="0" name=""/>
        <dsp:cNvSpPr/>
      </dsp:nvSpPr>
      <dsp:spPr>
        <a:xfrm>
          <a:off x="2730" y="40309"/>
          <a:ext cx="1720326" cy="1405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dirty="0"/>
            <a:t>Begins in the 1950’s, mostly US and Britain.  Main Figures, Alan Turing (Turing Test), John McCarthy Dartmouth Conference (Artificial Intelligence name is coined), Marvin Minsky</a:t>
          </a:r>
        </a:p>
      </dsp:txBody>
      <dsp:txXfrm>
        <a:off x="2730" y="40309"/>
        <a:ext cx="1720326" cy="1405713"/>
      </dsp:txXfrm>
    </dsp:sp>
    <dsp:sp modelId="{EDADAE50-D031-49F9-8F85-C3702AEE421F}">
      <dsp:nvSpPr>
        <dsp:cNvPr id="0" name=""/>
        <dsp:cNvSpPr/>
      </dsp:nvSpPr>
      <dsp:spPr>
        <a:xfrm rot="534438">
          <a:off x="1480095" y="2336039"/>
          <a:ext cx="350951" cy="0"/>
        </a:xfrm>
        <a:custGeom>
          <a:avLst/>
          <a:gdLst/>
          <a:ahLst/>
          <a:cxnLst/>
          <a:rect l="0" t="0" r="0" b="0"/>
          <a:pathLst>
            <a:path>
              <a:moveTo>
                <a:pt x="0" y="0"/>
              </a:moveTo>
              <a:lnTo>
                <a:pt x="350951"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DEFF83-36B0-4E60-A9C9-42F09B45F3B9}">
      <dsp:nvSpPr>
        <dsp:cNvPr id="0" name=""/>
        <dsp:cNvSpPr/>
      </dsp:nvSpPr>
      <dsp:spPr>
        <a:xfrm>
          <a:off x="862894" y="1582675"/>
          <a:ext cx="0" cy="439285"/>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83A5401-BACD-4B63-B561-197825EC2332}">
      <dsp:nvSpPr>
        <dsp:cNvPr id="0" name=""/>
        <dsp:cNvSpPr/>
      </dsp:nvSpPr>
      <dsp:spPr>
        <a:xfrm>
          <a:off x="654741" y="1482088"/>
          <a:ext cx="416304" cy="8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3F3F52-9A27-4C8B-82BC-AE7058C8BA22}">
      <dsp:nvSpPr>
        <dsp:cNvPr id="0" name=""/>
        <dsp:cNvSpPr/>
      </dsp:nvSpPr>
      <dsp:spPr>
        <a:xfrm>
          <a:off x="1828931" y="2042985"/>
          <a:ext cx="950238" cy="640448"/>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1960’s</a:t>
          </a:r>
        </a:p>
      </dsp:txBody>
      <dsp:txXfrm>
        <a:off x="1996614" y="2156001"/>
        <a:ext cx="614872" cy="414416"/>
      </dsp:txXfrm>
    </dsp:sp>
    <dsp:sp modelId="{6930CB32-AE4A-48C2-AF1F-AB2EA1F2127A}">
      <dsp:nvSpPr>
        <dsp:cNvPr id="0" name=""/>
        <dsp:cNvSpPr/>
      </dsp:nvSpPr>
      <dsp:spPr>
        <a:xfrm>
          <a:off x="1644162" y="3074981"/>
          <a:ext cx="1319776" cy="1707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dirty="0"/>
            <a:t>Continues in 1960’s Josef </a:t>
          </a:r>
          <a:r>
            <a:rPr lang="en-US" sz="1100" kern="1200" dirty="0" err="1"/>
            <a:t>Weizenbaum</a:t>
          </a:r>
          <a:r>
            <a:rPr lang="en-US" sz="1100" kern="1200" dirty="0"/>
            <a:t> (Eliza, First Chatbot), Marvin Minsky, Neural Nets Introduced (processing power issues)</a:t>
          </a:r>
        </a:p>
      </dsp:txBody>
      <dsp:txXfrm>
        <a:off x="1644162" y="3074981"/>
        <a:ext cx="1319776" cy="1707861"/>
      </dsp:txXfrm>
    </dsp:sp>
    <dsp:sp modelId="{C001FF19-528D-4B6E-BD94-CD08CD20E6A9}">
      <dsp:nvSpPr>
        <dsp:cNvPr id="0" name=""/>
        <dsp:cNvSpPr/>
      </dsp:nvSpPr>
      <dsp:spPr>
        <a:xfrm rot="16170">
          <a:off x="2779167" y="2364275"/>
          <a:ext cx="453496" cy="0"/>
        </a:xfrm>
        <a:custGeom>
          <a:avLst/>
          <a:gdLst/>
          <a:ahLst/>
          <a:cxnLst/>
          <a:rect l="0" t="0" r="0" b="0"/>
          <a:pathLst>
            <a:path>
              <a:moveTo>
                <a:pt x="0" y="0"/>
              </a:moveTo>
              <a:lnTo>
                <a:pt x="453496"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67CFEA-E2D8-42A4-B9D5-B59E627AE077}">
      <dsp:nvSpPr>
        <dsp:cNvPr id="0" name=""/>
        <dsp:cNvSpPr/>
      </dsp:nvSpPr>
      <dsp:spPr>
        <a:xfrm>
          <a:off x="2304050" y="2602906"/>
          <a:ext cx="0" cy="5337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B713494-9B1B-4EF4-BB1A-D0EF5613D6E4}">
      <dsp:nvSpPr>
        <dsp:cNvPr id="0" name=""/>
        <dsp:cNvSpPr/>
      </dsp:nvSpPr>
      <dsp:spPr>
        <a:xfrm>
          <a:off x="2144363" y="3092689"/>
          <a:ext cx="319374" cy="106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89B194-5A7C-4D29-8B47-B6FC8755E124}">
      <dsp:nvSpPr>
        <dsp:cNvPr id="0" name=""/>
        <dsp:cNvSpPr/>
      </dsp:nvSpPr>
      <dsp:spPr>
        <a:xfrm>
          <a:off x="3232661" y="2090735"/>
          <a:ext cx="955302" cy="549213"/>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1980’s -1990’s</a:t>
          </a:r>
        </a:p>
      </dsp:txBody>
      <dsp:txXfrm>
        <a:off x="3385498" y="2178603"/>
        <a:ext cx="649628" cy="373477"/>
      </dsp:txXfrm>
    </dsp:sp>
    <dsp:sp modelId="{A83C135C-B867-41BC-A388-A0FD71096C7B}">
      <dsp:nvSpPr>
        <dsp:cNvPr id="0" name=""/>
        <dsp:cNvSpPr/>
      </dsp:nvSpPr>
      <dsp:spPr>
        <a:xfrm>
          <a:off x="3046908" y="67354"/>
          <a:ext cx="1326809" cy="1464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dirty="0"/>
            <a:t>AI winter, Expert Systems, IBM’s Deep Blue (1997) beats Kasparov in Chess</a:t>
          </a:r>
        </a:p>
      </dsp:txBody>
      <dsp:txXfrm>
        <a:off x="3046908" y="67354"/>
        <a:ext cx="1326809" cy="1464569"/>
      </dsp:txXfrm>
    </dsp:sp>
    <dsp:sp modelId="{BE3966E9-7638-4790-BA81-6421261946BD}">
      <dsp:nvSpPr>
        <dsp:cNvPr id="0" name=""/>
        <dsp:cNvSpPr/>
      </dsp:nvSpPr>
      <dsp:spPr>
        <a:xfrm rot="20663202">
          <a:off x="4181261" y="2316454"/>
          <a:ext cx="363285" cy="0"/>
        </a:xfrm>
        <a:custGeom>
          <a:avLst/>
          <a:gdLst/>
          <a:ahLst/>
          <a:cxnLst/>
          <a:rect l="0" t="0" r="0" b="0"/>
          <a:pathLst>
            <a:path>
              <a:moveTo>
                <a:pt x="0" y="0"/>
              </a:moveTo>
              <a:lnTo>
                <a:pt x="363285"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7EE9D5-E6B1-4906-B5F2-D8BD9DB3F6C1}">
      <dsp:nvSpPr>
        <dsp:cNvPr id="0" name=""/>
        <dsp:cNvSpPr/>
      </dsp:nvSpPr>
      <dsp:spPr>
        <a:xfrm>
          <a:off x="3710313" y="1629952"/>
          <a:ext cx="0" cy="45767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0B1000C-9CDD-474B-9A49-4F72743D06C2}">
      <dsp:nvSpPr>
        <dsp:cNvPr id="0" name=""/>
        <dsp:cNvSpPr/>
      </dsp:nvSpPr>
      <dsp:spPr>
        <a:xfrm>
          <a:off x="3549774" y="1536722"/>
          <a:ext cx="321076" cy="915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308BEE-FBB5-473F-A32A-EC8B3F8086A0}">
      <dsp:nvSpPr>
        <dsp:cNvPr id="0" name=""/>
        <dsp:cNvSpPr/>
      </dsp:nvSpPr>
      <dsp:spPr>
        <a:xfrm>
          <a:off x="4537844" y="2028173"/>
          <a:ext cx="878904" cy="478784"/>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1990’s-2000’s</a:t>
          </a:r>
        </a:p>
      </dsp:txBody>
      <dsp:txXfrm>
        <a:off x="4674924" y="2102847"/>
        <a:ext cx="604744" cy="329436"/>
      </dsp:txXfrm>
    </dsp:sp>
    <dsp:sp modelId="{0AADC0DF-066B-4024-AE10-51BEB1988852}">
      <dsp:nvSpPr>
        <dsp:cNvPr id="0" name=""/>
        <dsp:cNvSpPr/>
      </dsp:nvSpPr>
      <dsp:spPr>
        <a:xfrm>
          <a:off x="4366946" y="3194889"/>
          <a:ext cx="1220700" cy="1276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dirty="0"/>
            <a:t>(Geoffrey Hinton, U Toronto), Push Singh (MIT), Chris </a:t>
          </a:r>
          <a:r>
            <a:rPr lang="en-US" sz="1100" kern="1200" dirty="0" err="1"/>
            <a:t>Mckinstry</a:t>
          </a:r>
          <a:r>
            <a:rPr lang="en-US" sz="1100" kern="1200" dirty="0"/>
            <a:t>, Deb Roy (Waterloo, MIT, Early Voice Recognition)</a:t>
          </a:r>
        </a:p>
      </dsp:txBody>
      <dsp:txXfrm>
        <a:off x="4366946" y="3194889"/>
        <a:ext cx="1220700" cy="1276759"/>
      </dsp:txXfrm>
    </dsp:sp>
    <dsp:sp modelId="{98476481-0708-49DC-8CE9-036E20FCAD14}">
      <dsp:nvSpPr>
        <dsp:cNvPr id="0" name=""/>
        <dsp:cNvSpPr/>
      </dsp:nvSpPr>
      <dsp:spPr>
        <a:xfrm rot="933258">
          <a:off x="5409312" y="2322016"/>
          <a:ext cx="406112" cy="0"/>
        </a:xfrm>
        <a:custGeom>
          <a:avLst/>
          <a:gdLst/>
          <a:ahLst/>
          <a:cxnLst/>
          <a:rect l="0" t="0" r="0" b="0"/>
          <a:pathLst>
            <a:path>
              <a:moveTo>
                <a:pt x="0" y="0"/>
              </a:moveTo>
              <a:lnTo>
                <a:pt x="40611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5182A9-0CD4-43EB-8E89-B58A423DC79B}">
      <dsp:nvSpPr>
        <dsp:cNvPr id="0" name=""/>
        <dsp:cNvSpPr/>
      </dsp:nvSpPr>
      <dsp:spPr>
        <a:xfrm>
          <a:off x="4977296" y="2574623"/>
          <a:ext cx="0" cy="39898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86AF4F3-8F12-4235-A13A-6487D99BA9AD}">
      <dsp:nvSpPr>
        <dsp:cNvPr id="0" name=""/>
        <dsp:cNvSpPr/>
      </dsp:nvSpPr>
      <dsp:spPr>
        <a:xfrm>
          <a:off x="4829597" y="3010519"/>
          <a:ext cx="295399" cy="79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F2BC1-F866-464D-BF84-659255647E3E}">
      <dsp:nvSpPr>
        <dsp:cNvPr id="0" name=""/>
        <dsp:cNvSpPr/>
      </dsp:nvSpPr>
      <dsp:spPr>
        <a:xfrm rot="10800000">
          <a:off x="5807988" y="2107396"/>
          <a:ext cx="1205677" cy="538139"/>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2010’s</a:t>
          </a:r>
        </a:p>
      </dsp:txBody>
      <dsp:txXfrm rot="10800000">
        <a:off x="5915616" y="2107396"/>
        <a:ext cx="1098049" cy="538139"/>
      </dsp:txXfrm>
    </dsp:sp>
    <dsp:sp modelId="{CC6CD119-5EDC-434E-A831-FBAB727A64B7}">
      <dsp:nvSpPr>
        <dsp:cNvPr id="0" name=""/>
        <dsp:cNvSpPr/>
      </dsp:nvSpPr>
      <dsp:spPr>
        <a:xfrm>
          <a:off x="5573550" y="93243"/>
          <a:ext cx="1674552" cy="1435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dirty="0"/>
            <a:t>Deep Learning/Neural Net Renaissance Ilya </a:t>
          </a:r>
          <a:r>
            <a:rPr lang="en-US" sz="1100" kern="1200" dirty="0" err="1"/>
            <a:t>Sutskevar</a:t>
          </a:r>
          <a:r>
            <a:rPr lang="en-US" sz="1100" kern="1200" dirty="0"/>
            <a:t> (U Toronto, </a:t>
          </a:r>
          <a:r>
            <a:rPr lang="en-US" sz="1100" kern="1200" dirty="0" err="1"/>
            <a:t>AlexNet</a:t>
          </a:r>
          <a:r>
            <a:rPr lang="en-US" sz="1100" kern="1200" dirty="0"/>
            <a:t>, Images), Yoshua </a:t>
          </a:r>
          <a:r>
            <a:rPr lang="en-US" sz="1100" kern="1200" dirty="0" err="1"/>
            <a:t>Benjio</a:t>
          </a:r>
          <a:r>
            <a:rPr lang="en-US" sz="1100" kern="1200" dirty="0"/>
            <a:t>, Yann LeCun Google Deep Mind (</a:t>
          </a:r>
          <a:r>
            <a:rPr lang="en-US" sz="1100" kern="1200" dirty="0" err="1"/>
            <a:t>Demis</a:t>
          </a:r>
          <a:r>
            <a:rPr lang="en-US" sz="1100" kern="1200" dirty="0"/>
            <a:t> Hassabis, Cambridge, UC London, Deep Mind/Google, Lee Sedol, Alpha Go)</a:t>
          </a:r>
        </a:p>
      </dsp:txBody>
      <dsp:txXfrm>
        <a:off x="5573550" y="93243"/>
        <a:ext cx="1674552" cy="1435038"/>
      </dsp:txXfrm>
    </dsp:sp>
    <dsp:sp modelId="{D3B2ABDE-8DE7-4311-8195-CF10CD556A9A}">
      <dsp:nvSpPr>
        <dsp:cNvPr id="0" name=""/>
        <dsp:cNvSpPr/>
      </dsp:nvSpPr>
      <dsp:spPr>
        <a:xfrm>
          <a:off x="6410827" y="1645690"/>
          <a:ext cx="0" cy="44844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80C0C8F-E8B9-4E0C-830D-DF483F384B67}">
      <dsp:nvSpPr>
        <dsp:cNvPr id="0" name=""/>
        <dsp:cNvSpPr/>
      </dsp:nvSpPr>
      <dsp:spPr>
        <a:xfrm>
          <a:off x="6208213" y="1548769"/>
          <a:ext cx="405227" cy="896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6795-311D-AA00-E887-A5E366D20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D682BB-3E19-AE16-B6D3-D3C188012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250756-8E47-654F-023D-ABD27F754C88}"/>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5" name="Footer Placeholder 4">
            <a:extLst>
              <a:ext uri="{FF2B5EF4-FFF2-40B4-BE49-F238E27FC236}">
                <a16:creationId xmlns:a16="http://schemas.microsoft.com/office/drawing/2014/main" id="{A2F3099A-090F-20B4-9970-5BEDF77500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00186-B0C6-5B6A-8C6F-AC06D8C47C75}"/>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2543621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7AED0-4C9D-7274-03B9-D8BB300D76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DD5671-21BF-FD77-DB7B-716F985FCD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645AF-852E-146F-63A9-64744752D119}"/>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5" name="Footer Placeholder 4">
            <a:extLst>
              <a:ext uri="{FF2B5EF4-FFF2-40B4-BE49-F238E27FC236}">
                <a16:creationId xmlns:a16="http://schemas.microsoft.com/office/drawing/2014/main" id="{E1B3C5AC-9004-F06E-D833-175447436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0E8B1-1FA2-384F-9061-9F3B0C34D2C7}"/>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557775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9B7AF-7093-D17C-498B-6A6B477F1F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9104A-328C-821D-32D1-A95AFA7A49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55004-E5F8-B1CF-A0B4-BF4D7900ED34}"/>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5" name="Footer Placeholder 4">
            <a:extLst>
              <a:ext uri="{FF2B5EF4-FFF2-40B4-BE49-F238E27FC236}">
                <a16:creationId xmlns:a16="http://schemas.microsoft.com/office/drawing/2014/main" id="{DB128C0F-EE9D-C1A5-FF18-2C4D8D9F9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0E80B-232D-F4A1-F807-5EACEA22DCF1}"/>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51310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CD25-4C67-BC1F-618B-62D1076D7A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0F36B-98FB-1D98-C550-452423EF2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6EB62-6EE9-D5A3-EC8F-6D46E412C226}"/>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5" name="Footer Placeholder 4">
            <a:extLst>
              <a:ext uri="{FF2B5EF4-FFF2-40B4-BE49-F238E27FC236}">
                <a16:creationId xmlns:a16="http://schemas.microsoft.com/office/drawing/2014/main" id="{9288BA30-9E6A-84FD-2226-3DC9F06FD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CDA32-1D6A-1A39-E648-109B8022F91A}"/>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276326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9478-72E6-E096-58F8-B9FC19E762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784EA6-81E2-7535-EE8F-F5E9C3DC30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9D47E-94FA-F87B-29B7-136D3ED0B2CE}"/>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5" name="Footer Placeholder 4">
            <a:extLst>
              <a:ext uri="{FF2B5EF4-FFF2-40B4-BE49-F238E27FC236}">
                <a16:creationId xmlns:a16="http://schemas.microsoft.com/office/drawing/2014/main" id="{99A30AEC-9661-1F13-2F27-7E0D20A6F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CEF3F-F9F8-F12C-BF04-E678DD137CA5}"/>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694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D24B-0EA3-7FC4-B975-1E82060DE1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80911-E120-4A10-9C9D-A3A8AF04FF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A9CF8-B8C3-F909-D936-559878C30F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56C7A-6C53-9742-653D-D28A360021E8}"/>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6" name="Footer Placeholder 5">
            <a:extLst>
              <a:ext uri="{FF2B5EF4-FFF2-40B4-BE49-F238E27FC236}">
                <a16:creationId xmlns:a16="http://schemas.microsoft.com/office/drawing/2014/main" id="{D8DD230D-15B8-B6D2-E2AB-584C778C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82D65-73FF-1C7B-F020-D6F4AB85FA2B}"/>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67574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728E-3D4F-3964-A3CD-29F249CA7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1C9108-6930-65D5-6CB3-9BA388DD1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9050BB-ACAA-A3C9-D6C8-BC3D9A74C5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9197C9-A909-A4D5-D6FA-3F11D9B90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1818-075F-F70C-1FB0-E97C3EE7D3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FF7468-3778-4947-37DE-9D69CF16DC39}"/>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8" name="Footer Placeholder 7">
            <a:extLst>
              <a:ext uri="{FF2B5EF4-FFF2-40B4-BE49-F238E27FC236}">
                <a16:creationId xmlns:a16="http://schemas.microsoft.com/office/drawing/2014/main" id="{92244A80-B329-4D7C-4F9C-827F7669C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E6BCF6-7768-7A58-9D65-E05A8941ACDE}"/>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105699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A7288-672E-F639-AC14-E1506C676B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DD86BD-55EF-313C-06A5-5AA22F609BC6}"/>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4" name="Footer Placeholder 3">
            <a:extLst>
              <a:ext uri="{FF2B5EF4-FFF2-40B4-BE49-F238E27FC236}">
                <a16:creationId xmlns:a16="http://schemas.microsoft.com/office/drawing/2014/main" id="{E167A615-7F77-EA2F-9E2F-F36D8531CB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993F64-EB2F-0203-F5DA-E55DE8C939E3}"/>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161879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9A4FC-B4DD-8CC0-1C04-D1CDC1B221FC}"/>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3" name="Footer Placeholder 2">
            <a:extLst>
              <a:ext uri="{FF2B5EF4-FFF2-40B4-BE49-F238E27FC236}">
                <a16:creationId xmlns:a16="http://schemas.microsoft.com/office/drawing/2014/main" id="{D1824B5D-0AA3-2B4A-EF94-484B74520E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1EE55E-92B1-0850-DA90-B97ECCCD5874}"/>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57146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9626-32E4-E852-6DB2-2247724CC5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25895-D3EA-D5BD-7166-7669347A95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BFF78B-D47C-61EF-664C-C6B2EE69C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ED2F4-0582-B05E-68BA-242485FBA8CD}"/>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6" name="Footer Placeholder 5">
            <a:extLst>
              <a:ext uri="{FF2B5EF4-FFF2-40B4-BE49-F238E27FC236}">
                <a16:creationId xmlns:a16="http://schemas.microsoft.com/office/drawing/2014/main" id="{A9C8FAF7-4471-772A-B562-25C5C0246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33899-5C59-C2BF-D4ED-741ABEAFE00A}"/>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249765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DBBD-8DAB-C0C4-B2EF-D930770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11B1FD-1F05-F003-2889-6E5FEC95AA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5B9D6A-6879-0D4D-9B8F-5407820C4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878AA-A759-4BEF-7A83-21879FE9844C}"/>
              </a:ext>
            </a:extLst>
          </p:cNvPr>
          <p:cNvSpPr>
            <a:spLocks noGrp="1"/>
          </p:cNvSpPr>
          <p:nvPr>
            <p:ph type="dt" sz="half" idx="10"/>
          </p:nvPr>
        </p:nvSpPr>
        <p:spPr/>
        <p:txBody>
          <a:bodyPr/>
          <a:lstStyle/>
          <a:p>
            <a:fld id="{EE9206D6-C0C7-4061-AC02-3C73A6DEA54B}" type="datetimeFigureOut">
              <a:rPr lang="en-US" smtClean="0"/>
              <a:t>2/9/2024</a:t>
            </a:fld>
            <a:endParaRPr lang="en-US"/>
          </a:p>
        </p:txBody>
      </p:sp>
      <p:sp>
        <p:nvSpPr>
          <p:cNvPr id="6" name="Footer Placeholder 5">
            <a:extLst>
              <a:ext uri="{FF2B5EF4-FFF2-40B4-BE49-F238E27FC236}">
                <a16:creationId xmlns:a16="http://schemas.microsoft.com/office/drawing/2014/main" id="{E946E97F-5682-FF7B-A5E2-6CA6BE514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DCDD1-35F4-3A15-7C76-75BF6E72054E}"/>
              </a:ext>
            </a:extLst>
          </p:cNvPr>
          <p:cNvSpPr>
            <a:spLocks noGrp="1"/>
          </p:cNvSpPr>
          <p:nvPr>
            <p:ph type="sldNum" sz="quarter" idx="12"/>
          </p:nvPr>
        </p:nvSpPr>
        <p:spPr/>
        <p:txBody>
          <a:bodyPr/>
          <a:lstStyle/>
          <a:p>
            <a:fld id="{C05EB899-CBE7-4738-8600-796D5C786873}" type="slidenum">
              <a:rPr lang="en-US" smtClean="0"/>
              <a:t>‹#›</a:t>
            </a:fld>
            <a:endParaRPr lang="en-US"/>
          </a:p>
        </p:txBody>
      </p:sp>
    </p:spTree>
    <p:extLst>
      <p:ext uri="{BB962C8B-B14F-4D97-AF65-F5344CB8AC3E}">
        <p14:creationId xmlns:p14="http://schemas.microsoft.com/office/powerpoint/2010/main" val="341645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B14803-8D99-126D-278C-703EA1E4A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BBB1D7-AA52-293C-724E-FDEB67C0E4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346CA-E477-4FA1-49EA-A453246F4D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206D6-C0C7-4061-AC02-3C73A6DEA54B}" type="datetimeFigureOut">
              <a:rPr lang="en-US" smtClean="0"/>
              <a:t>2/9/2024</a:t>
            </a:fld>
            <a:endParaRPr lang="en-US"/>
          </a:p>
        </p:txBody>
      </p:sp>
      <p:sp>
        <p:nvSpPr>
          <p:cNvPr id="5" name="Footer Placeholder 4">
            <a:extLst>
              <a:ext uri="{FF2B5EF4-FFF2-40B4-BE49-F238E27FC236}">
                <a16:creationId xmlns:a16="http://schemas.microsoft.com/office/drawing/2014/main" id="{0AC43430-8A00-5E92-C22B-4C29E44F0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5CFA5D-4FDE-A7E4-1E4B-7B8868E0E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EB899-CBE7-4738-8600-796D5C786873}" type="slidenum">
              <a:rPr lang="en-US" smtClean="0"/>
              <a:t>‹#›</a:t>
            </a:fld>
            <a:endParaRPr lang="en-US"/>
          </a:p>
        </p:txBody>
      </p:sp>
    </p:spTree>
    <p:extLst>
      <p:ext uri="{BB962C8B-B14F-4D97-AF65-F5344CB8AC3E}">
        <p14:creationId xmlns:p14="http://schemas.microsoft.com/office/powerpoint/2010/main" val="1413221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toplist-central.com/list/best-autonomous-ai-agent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pika.art/" TargetMode="External"/><Relationship Id="rId13" Type="http://schemas.openxmlformats.org/officeDocument/2006/relationships/hyperlink" Target="https://www.youtube.com/@matthew_berman" TargetMode="External"/><Relationship Id="rId18" Type="http://schemas.openxmlformats.org/officeDocument/2006/relationships/hyperlink" Target="https://www.youtube.com/@TwoMinutePapers" TargetMode="External"/><Relationship Id="rId3" Type="http://schemas.openxmlformats.org/officeDocument/2006/relationships/hyperlink" Target="https://gemini.google.com/advanced" TargetMode="External"/><Relationship Id="rId7" Type="http://schemas.openxmlformats.org/officeDocument/2006/relationships/hyperlink" Target="https://www.midjourney.com/home" TargetMode="External"/><Relationship Id="rId12" Type="http://schemas.openxmlformats.org/officeDocument/2006/relationships/hyperlink" Target="https://www.youtube.com/@MattVidPro" TargetMode="External"/><Relationship Id="rId17" Type="http://schemas.openxmlformats.org/officeDocument/2006/relationships/hyperlink" Target="https://lifearchitect.ai/" TargetMode="External"/><Relationship Id="rId2" Type="http://schemas.openxmlformats.org/officeDocument/2006/relationships/hyperlink" Target="https://chat.openai.com/" TargetMode="External"/><Relationship Id="rId16" Type="http://schemas.openxmlformats.org/officeDocument/2006/relationships/hyperlink" Target="https://rayuzwyshyn.net/" TargetMode="External"/><Relationship Id="rId1" Type="http://schemas.openxmlformats.org/officeDocument/2006/relationships/slideLayout" Target="../slideLayouts/slideLayout2.xml"/><Relationship Id="rId6" Type="http://schemas.openxmlformats.org/officeDocument/2006/relationships/hyperlink" Target="https://openai.com/dall-e-3" TargetMode="External"/><Relationship Id="rId11" Type="http://schemas.openxmlformats.org/officeDocument/2006/relationships/hyperlink" Target="https://www.youtube.com/@WesRoth" TargetMode="External"/><Relationship Id="rId5" Type="http://schemas.openxmlformats.org/officeDocument/2006/relationships/hyperlink" Target="https://copilot.microsoft.com/" TargetMode="External"/><Relationship Id="rId15" Type="http://schemas.openxmlformats.org/officeDocument/2006/relationships/hyperlink" Target="https://www.researchgate.net/profile/Raymond-Uzwyshyn/research" TargetMode="External"/><Relationship Id="rId10" Type="http://schemas.openxmlformats.org/officeDocument/2006/relationships/hyperlink" Target="https://www.taskade.com/blog/top-autonomous-agents/" TargetMode="External"/><Relationship Id="rId19" Type="http://schemas.openxmlformats.org/officeDocument/2006/relationships/hyperlink" Target="https://users.cg.tuwien.ac.at/zsolnai/about/" TargetMode="External"/><Relationship Id="rId4" Type="http://schemas.openxmlformats.org/officeDocument/2006/relationships/hyperlink" Target="https://huggingface.co/docs/transformers/en/model_doc/mixtral" TargetMode="External"/><Relationship Id="rId9" Type="http://schemas.openxmlformats.org/officeDocument/2006/relationships/hyperlink" Target="https://runwayml.com/" TargetMode="External"/><Relationship Id="rId14" Type="http://schemas.openxmlformats.org/officeDocument/2006/relationships/hyperlink" Target="https://www.youtube.com/@TheAiGri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ataverse.harvard.edu/dataset.xhtml?persistentId=doi:10.7910/DVN/DBW86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IvmLEq9piJ4"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s.stanford.edu/people/esteva/natur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ngle view of circuit shaped like a brain">
            <a:extLst>
              <a:ext uri="{FF2B5EF4-FFF2-40B4-BE49-F238E27FC236}">
                <a16:creationId xmlns:a16="http://schemas.microsoft.com/office/drawing/2014/main" id="{670C375B-D6B9-9CF4-D91E-91CE9C3AB42C}"/>
              </a:ext>
            </a:extLst>
          </p:cNvPr>
          <p:cNvPicPr>
            <a:picLocks noChangeAspect="1"/>
          </p:cNvPicPr>
          <p:nvPr/>
        </p:nvPicPr>
        <p:blipFill rotWithShape="1">
          <a:blip r:embed="rId2"/>
          <a:srcRect l="900" r="755" b="2"/>
          <a:stretch/>
        </p:blipFill>
        <p:spPr>
          <a:xfrm>
            <a:off x="2522358" y="-12631"/>
            <a:ext cx="9669642" cy="6857990"/>
          </a:xfrm>
          <a:prstGeom prst="rect">
            <a:avLst/>
          </a:prstGeom>
        </p:spPr>
      </p:pic>
      <p:sp>
        <p:nvSpPr>
          <p:cNvPr id="33" name="Rectangle 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88EDA-1620-F69E-9CA8-E9A9E227FA04}"/>
              </a:ext>
            </a:extLst>
          </p:cNvPr>
          <p:cNvSpPr>
            <a:spLocks noGrp="1"/>
          </p:cNvSpPr>
          <p:nvPr>
            <p:ph type="ctrTitle"/>
          </p:nvPr>
        </p:nvSpPr>
        <p:spPr>
          <a:xfrm>
            <a:off x="84962" y="72883"/>
            <a:ext cx="3973385" cy="3692028"/>
          </a:xfrm>
          <a:noFill/>
        </p:spPr>
        <p:txBody>
          <a:bodyPr>
            <a:normAutofit/>
          </a:bodyPr>
          <a:lstStyle/>
          <a:p>
            <a:pPr algn="l"/>
            <a:r>
              <a:rPr lang="en-US" sz="3600" dirty="0"/>
              <a:t>Artificial Intelligence From ChatGPT to Autonomous Agents and Multimodal Possibilities</a:t>
            </a:r>
          </a:p>
        </p:txBody>
      </p:sp>
      <p:sp>
        <p:nvSpPr>
          <p:cNvPr id="3" name="Subtitle 2">
            <a:extLst>
              <a:ext uri="{FF2B5EF4-FFF2-40B4-BE49-F238E27FC236}">
                <a16:creationId xmlns:a16="http://schemas.microsoft.com/office/drawing/2014/main" id="{6AA2A25F-A67F-BFA6-F742-CC6B2D271893}"/>
              </a:ext>
            </a:extLst>
          </p:cNvPr>
          <p:cNvSpPr>
            <a:spLocks noGrp="1"/>
          </p:cNvSpPr>
          <p:nvPr>
            <p:ph type="subTitle" idx="1"/>
          </p:nvPr>
        </p:nvSpPr>
        <p:spPr>
          <a:xfrm>
            <a:off x="235792" y="5194842"/>
            <a:ext cx="3973386" cy="1485319"/>
          </a:xfrm>
          <a:noFill/>
        </p:spPr>
        <p:txBody>
          <a:bodyPr>
            <a:normAutofit/>
          </a:bodyPr>
          <a:lstStyle/>
          <a:p>
            <a:pPr algn="l"/>
            <a:r>
              <a:rPr lang="en-US" sz="2000" dirty="0"/>
              <a:t>Dr. Raymond Uzwyshyn</a:t>
            </a:r>
            <a:br>
              <a:rPr lang="en-US" sz="2000" dirty="0"/>
            </a:br>
            <a:r>
              <a:rPr lang="en-US" sz="2000" dirty="0"/>
              <a:t>Associate Dean, Collections Management and Strategy</a:t>
            </a:r>
            <a:br>
              <a:rPr lang="en-US" sz="2000" dirty="0"/>
            </a:br>
            <a:r>
              <a:rPr lang="en-US" sz="2000" dirty="0"/>
              <a:t>Mississippi State University Libraries, 2024</a:t>
            </a:r>
          </a:p>
        </p:txBody>
      </p:sp>
    </p:spTree>
    <p:extLst>
      <p:ext uri="{BB962C8B-B14F-4D97-AF65-F5344CB8AC3E}">
        <p14:creationId xmlns:p14="http://schemas.microsoft.com/office/powerpoint/2010/main" val="2323875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24C1-2E63-9ECC-9441-7445D97844EB}"/>
              </a:ext>
            </a:extLst>
          </p:cNvPr>
          <p:cNvSpPr>
            <a:spLocks noGrp="1"/>
          </p:cNvSpPr>
          <p:nvPr>
            <p:ph type="title"/>
          </p:nvPr>
        </p:nvSpPr>
        <p:spPr>
          <a:xfrm>
            <a:off x="960783" y="365125"/>
            <a:ext cx="10515600" cy="1325563"/>
          </a:xfrm>
        </p:spPr>
        <p:txBody>
          <a:bodyPr>
            <a:normAutofit/>
          </a:bodyPr>
          <a:lstStyle/>
          <a:p>
            <a:r>
              <a:rPr lang="en-US" dirty="0"/>
              <a:t>AI, Large Language Models (LLM’s) and GPT’s</a:t>
            </a:r>
            <a:br>
              <a:rPr lang="en-US" dirty="0"/>
            </a:br>
            <a:r>
              <a:rPr lang="en-US" sz="2000" dirty="0"/>
              <a:t>Generative Pretrained Transformers, January 2022, Trends and Issues In Library Technology</a:t>
            </a:r>
          </a:p>
        </p:txBody>
      </p:sp>
      <p:pic>
        <p:nvPicPr>
          <p:cNvPr id="5" name="Content Placeholder 4">
            <a:extLst>
              <a:ext uri="{FF2B5EF4-FFF2-40B4-BE49-F238E27FC236}">
                <a16:creationId xmlns:a16="http://schemas.microsoft.com/office/drawing/2014/main" id="{22967BB5-A2AA-D3D4-F9F5-38C3E9908572}"/>
              </a:ext>
            </a:extLst>
          </p:cNvPr>
          <p:cNvPicPr>
            <a:picLocks noGrp="1" noChangeAspect="1"/>
          </p:cNvPicPr>
          <p:nvPr>
            <p:ph idx="1"/>
          </p:nvPr>
        </p:nvPicPr>
        <p:blipFill>
          <a:blip r:embed="rId2"/>
          <a:stretch>
            <a:fillRect/>
          </a:stretch>
        </p:blipFill>
        <p:spPr>
          <a:xfrm>
            <a:off x="608382" y="1690688"/>
            <a:ext cx="5487618" cy="5130800"/>
          </a:xfrm>
        </p:spPr>
      </p:pic>
      <p:pic>
        <p:nvPicPr>
          <p:cNvPr id="7" name="Picture 6">
            <a:extLst>
              <a:ext uri="{FF2B5EF4-FFF2-40B4-BE49-F238E27FC236}">
                <a16:creationId xmlns:a16="http://schemas.microsoft.com/office/drawing/2014/main" id="{48AAF821-0B4F-9EF3-5126-18FE26CB3C68}"/>
              </a:ext>
            </a:extLst>
          </p:cNvPr>
          <p:cNvPicPr>
            <a:picLocks noChangeAspect="1"/>
          </p:cNvPicPr>
          <p:nvPr/>
        </p:nvPicPr>
        <p:blipFill>
          <a:blip r:embed="rId3"/>
          <a:stretch>
            <a:fillRect/>
          </a:stretch>
        </p:blipFill>
        <p:spPr>
          <a:xfrm>
            <a:off x="6477729" y="2219251"/>
            <a:ext cx="4746862" cy="3548397"/>
          </a:xfrm>
          <a:prstGeom prst="rect">
            <a:avLst/>
          </a:prstGeom>
        </p:spPr>
      </p:pic>
      <p:sp>
        <p:nvSpPr>
          <p:cNvPr id="9" name="TextBox 8">
            <a:extLst>
              <a:ext uri="{FF2B5EF4-FFF2-40B4-BE49-F238E27FC236}">
                <a16:creationId xmlns:a16="http://schemas.microsoft.com/office/drawing/2014/main" id="{6E1514BA-B517-22D6-335D-B3C3F128F86D}"/>
              </a:ext>
            </a:extLst>
          </p:cNvPr>
          <p:cNvSpPr txBox="1"/>
          <p:nvPr/>
        </p:nvSpPr>
        <p:spPr>
          <a:xfrm>
            <a:off x="6341165" y="5873866"/>
            <a:ext cx="5818581" cy="923330"/>
          </a:xfrm>
          <a:prstGeom prst="rect">
            <a:avLst/>
          </a:prstGeom>
          <a:noFill/>
        </p:spPr>
        <p:txBody>
          <a:bodyPr wrap="none" rtlCol="0">
            <a:spAutoFit/>
          </a:bodyPr>
          <a:lstStyle/>
          <a:p>
            <a:r>
              <a:rPr lang="en-US" dirty="0"/>
              <a:t>Digital Transformation, Data Reuse and Heritage Collections</a:t>
            </a:r>
            <a:br>
              <a:rPr lang="en-US" dirty="0"/>
            </a:br>
            <a:r>
              <a:rPr lang="en-US" dirty="0"/>
              <a:t>At the National Library of Spain, Supercomputing Center</a:t>
            </a:r>
            <a:br>
              <a:rPr lang="en-US" dirty="0"/>
            </a:br>
            <a:r>
              <a:rPr lang="en-US" dirty="0"/>
              <a:t>Partnership, Mare Nostrum, June 2022</a:t>
            </a:r>
          </a:p>
        </p:txBody>
      </p:sp>
      <p:sp>
        <p:nvSpPr>
          <p:cNvPr id="10" name="Oval 9">
            <a:extLst>
              <a:ext uri="{FF2B5EF4-FFF2-40B4-BE49-F238E27FC236}">
                <a16:creationId xmlns:a16="http://schemas.microsoft.com/office/drawing/2014/main" id="{F0E68D98-5CBC-2850-8707-64EB0C4CD3A7}"/>
              </a:ext>
            </a:extLst>
          </p:cNvPr>
          <p:cNvSpPr/>
          <p:nvPr/>
        </p:nvSpPr>
        <p:spPr>
          <a:xfrm>
            <a:off x="8736496" y="3429000"/>
            <a:ext cx="2391578" cy="7553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6FDA10-C6D5-1D9C-702B-E5D8DB25A4A2}"/>
              </a:ext>
            </a:extLst>
          </p:cNvPr>
          <p:cNvSpPr/>
          <p:nvPr/>
        </p:nvSpPr>
        <p:spPr>
          <a:xfrm>
            <a:off x="6554856" y="4598470"/>
            <a:ext cx="2391578" cy="7553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914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6988-50FF-2612-4683-5C4981ED37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E57E34-34EE-9B6B-F9D8-6E72C6A6C8B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124895B-3CE1-D85B-EC7D-241E6A73FC92}"/>
              </a:ext>
            </a:extLst>
          </p:cNvPr>
          <p:cNvPicPr>
            <a:picLocks noChangeAspect="1"/>
          </p:cNvPicPr>
          <p:nvPr/>
        </p:nvPicPr>
        <p:blipFill>
          <a:blip r:embed="rId2"/>
          <a:stretch>
            <a:fillRect/>
          </a:stretch>
        </p:blipFill>
        <p:spPr>
          <a:xfrm>
            <a:off x="765313" y="0"/>
            <a:ext cx="11158330" cy="6033166"/>
          </a:xfrm>
          <a:prstGeom prst="rect">
            <a:avLst/>
          </a:prstGeom>
        </p:spPr>
      </p:pic>
      <p:sp>
        <p:nvSpPr>
          <p:cNvPr id="6" name="TextBox 5">
            <a:extLst>
              <a:ext uri="{FF2B5EF4-FFF2-40B4-BE49-F238E27FC236}">
                <a16:creationId xmlns:a16="http://schemas.microsoft.com/office/drawing/2014/main" id="{F03E00D6-29AF-76FC-1114-68A26834F1C9}"/>
              </a:ext>
            </a:extLst>
          </p:cNvPr>
          <p:cNvSpPr txBox="1"/>
          <p:nvPr/>
        </p:nvSpPr>
        <p:spPr>
          <a:xfrm>
            <a:off x="449451" y="6119336"/>
            <a:ext cx="11662475" cy="738664"/>
          </a:xfrm>
          <a:prstGeom prst="rect">
            <a:avLst/>
          </a:prstGeom>
          <a:noFill/>
        </p:spPr>
        <p:txBody>
          <a:bodyPr wrap="square" rtlCol="0">
            <a:spAutoFit/>
          </a:bodyPr>
          <a:lstStyle/>
          <a:p>
            <a:r>
              <a:rPr lang="en-US" sz="1400" b="0" i="0" dirty="0">
                <a:solidFill>
                  <a:srgbClr val="040C28"/>
                </a:solidFill>
                <a:effectLst/>
                <a:latin typeface="Google Sans"/>
              </a:rPr>
              <a:t>GPT-4’s Mixture of Experts Model (</a:t>
            </a:r>
            <a:r>
              <a:rPr lang="en-US" sz="1400" b="0" i="0" dirty="0" err="1">
                <a:solidFill>
                  <a:srgbClr val="040C28"/>
                </a:solidFill>
                <a:effectLst/>
                <a:latin typeface="Google Sans"/>
              </a:rPr>
              <a:t>MoE</a:t>
            </a:r>
            <a:r>
              <a:rPr lang="en-US" sz="1400" b="0" i="0" dirty="0">
                <a:solidFill>
                  <a:srgbClr val="040C28"/>
                </a:solidFill>
                <a:effectLst/>
                <a:latin typeface="Google Sans"/>
              </a:rPr>
              <a:t> model) is believed to house 16 expert models</a:t>
            </a:r>
            <a:r>
              <a:rPr lang="en-US" sz="1400" b="0" i="0" dirty="0">
                <a:solidFill>
                  <a:srgbClr val="4D5156"/>
                </a:solidFill>
                <a:effectLst/>
                <a:latin typeface="Google Sans"/>
              </a:rPr>
              <a:t>, each with around 111 billion parameters each. The </a:t>
            </a:r>
            <a:r>
              <a:rPr lang="en-US" sz="1400" b="0" i="0" dirty="0">
                <a:solidFill>
                  <a:srgbClr val="040C28"/>
                </a:solidFill>
                <a:effectLst/>
                <a:latin typeface="Google Sans"/>
              </a:rPr>
              <a:t>Mixture of Experts</a:t>
            </a:r>
            <a:r>
              <a:rPr lang="en-US" sz="1400" b="0" i="0" dirty="0">
                <a:solidFill>
                  <a:srgbClr val="4D5156"/>
                </a:solidFill>
                <a:effectLst/>
                <a:latin typeface="Google Sans"/>
              </a:rPr>
              <a:t> (</a:t>
            </a:r>
            <a:r>
              <a:rPr lang="en-US" sz="1400" b="0" i="0" dirty="0" err="1">
                <a:solidFill>
                  <a:srgbClr val="4D5156"/>
                </a:solidFill>
                <a:effectLst/>
                <a:latin typeface="Google Sans"/>
              </a:rPr>
              <a:t>MoE</a:t>
            </a:r>
            <a:r>
              <a:rPr lang="en-US" sz="1400" b="0" i="0" dirty="0">
                <a:solidFill>
                  <a:srgbClr val="4D5156"/>
                </a:solidFill>
                <a:effectLst/>
                <a:latin typeface="Google Sans"/>
              </a:rPr>
              <a:t>) is offering a unique approach to efficiently scaling models while maintaining, or even improving, their performance. Traditionally, the trade-off in model training has been between size and computational resources</a:t>
            </a:r>
            <a:endParaRPr lang="en-US" sz="1400" dirty="0"/>
          </a:p>
        </p:txBody>
      </p:sp>
      <p:sp>
        <p:nvSpPr>
          <p:cNvPr id="4" name="TextBox 3">
            <a:extLst>
              <a:ext uri="{FF2B5EF4-FFF2-40B4-BE49-F238E27FC236}">
                <a16:creationId xmlns:a16="http://schemas.microsoft.com/office/drawing/2014/main" id="{EEC1F0E4-23E0-EDBD-AE4C-0013C2566957}"/>
              </a:ext>
            </a:extLst>
          </p:cNvPr>
          <p:cNvSpPr txBox="1"/>
          <p:nvPr/>
        </p:nvSpPr>
        <p:spPr>
          <a:xfrm>
            <a:off x="8972364" y="3601617"/>
            <a:ext cx="2760499" cy="646331"/>
          </a:xfrm>
          <a:prstGeom prst="rect">
            <a:avLst/>
          </a:prstGeom>
          <a:noFill/>
        </p:spPr>
        <p:txBody>
          <a:bodyPr wrap="none" rtlCol="0">
            <a:spAutoFit/>
          </a:bodyPr>
          <a:lstStyle/>
          <a:p>
            <a:r>
              <a:rPr lang="en-US" dirty="0"/>
              <a:t>Olympus (Amazon)</a:t>
            </a:r>
            <a:br>
              <a:rPr lang="en-US" dirty="0"/>
            </a:br>
            <a:r>
              <a:rPr lang="en-US" dirty="0"/>
              <a:t>Ernie (Baidu Search Engine)</a:t>
            </a:r>
          </a:p>
        </p:txBody>
      </p:sp>
      <p:sp>
        <p:nvSpPr>
          <p:cNvPr id="7" name="TextBox 6">
            <a:extLst>
              <a:ext uri="{FF2B5EF4-FFF2-40B4-BE49-F238E27FC236}">
                <a16:creationId xmlns:a16="http://schemas.microsoft.com/office/drawing/2014/main" id="{4374DB20-838C-DEC0-D4EF-32AEBD41BB4B}"/>
              </a:ext>
            </a:extLst>
          </p:cNvPr>
          <p:cNvSpPr txBox="1"/>
          <p:nvPr/>
        </p:nvSpPr>
        <p:spPr>
          <a:xfrm>
            <a:off x="4571999" y="5605670"/>
            <a:ext cx="1960473" cy="369332"/>
          </a:xfrm>
          <a:prstGeom prst="rect">
            <a:avLst/>
          </a:prstGeom>
          <a:noFill/>
        </p:spPr>
        <p:txBody>
          <a:bodyPr wrap="none" rtlCol="0">
            <a:spAutoFit/>
          </a:bodyPr>
          <a:lstStyle/>
          <a:p>
            <a:r>
              <a:rPr lang="en-US" dirty="0">
                <a:solidFill>
                  <a:schemeClr val="bg1"/>
                </a:solidFill>
              </a:rPr>
              <a:t>Dr. Alan Thompson</a:t>
            </a:r>
          </a:p>
        </p:txBody>
      </p:sp>
    </p:spTree>
    <p:extLst>
      <p:ext uri="{BB962C8B-B14F-4D97-AF65-F5344CB8AC3E}">
        <p14:creationId xmlns:p14="http://schemas.microsoft.com/office/powerpoint/2010/main" val="3126725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DD1E1A-3F68-F19E-0DAB-098EDEEBA944}"/>
              </a:ext>
            </a:extLst>
          </p:cNvPr>
          <p:cNvPicPr>
            <a:picLocks noGrp="1" noChangeAspect="1"/>
          </p:cNvPicPr>
          <p:nvPr>
            <p:ph idx="1"/>
          </p:nvPr>
        </p:nvPicPr>
        <p:blipFill>
          <a:blip r:embed="rId2"/>
          <a:stretch>
            <a:fillRect/>
          </a:stretch>
        </p:blipFill>
        <p:spPr>
          <a:xfrm>
            <a:off x="6217919" y="-47745"/>
            <a:ext cx="5974081" cy="6905745"/>
          </a:xfrm>
        </p:spPr>
      </p:pic>
      <p:sp>
        <p:nvSpPr>
          <p:cNvPr id="8" name="TextBox 7">
            <a:extLst>
              <a:ext uri="{FF2B5EF4-FFF2-40B4-BE49-F238E27FC236}">
                <a16:creationId xmlns:a16="http://schemas.microsoft.com/office/drawing/2014/main" id="{3C54B18B-6ADB-65B1-4641-4CD398EF74B6}"/>
              </a:ext>
            </a:extLst>
          </p:cNvPr>
          <p:cNvSpPr txBox="1"/>
          <p:nvPr/>
        </p:nvSpPr>
        <p:spPr>
          <a:xfrm>
            <a:off x="730603" y="340963"/>
            <a:ext cx="4523322" cy="830997"/>
          </a:xfrm>
          <a:prstGeom prst="rect">
            <a:avLst/>
          </a:prstGeom>
          <a:noFill/>
        </p:spPr>
        <p:txBody>
          <a:bodyPr wrap="square" rtlCol="0">
            <a:spAutoFit/>
          </a:bodyPr>
          <a:lstStyle/>
          <a:p>
            <a:pPr algn="ctr"/>
            <a:r>
              <a:rPr lang="en-US" sz="2400" dirty="0"/>
              <a:t>Large Language Models (LLM’s)</a:t>
            </a:r>
            <a:br>
              <a:rPr lang="en-US" sz="2400" dirty="0"/>
            </a:br>
            <a:r>
              <a:rPr lang="en-US" sz="1200" dirty="0"/>
              <a:t>GPT1, GPT2, GPT3,  GPT3.5 and GPT4</a:t>
            </a:r>
            <a:br>
              <a:rPr lang="en-US" dirty="0"/>
            </a:br>
            <a:r>
              <a:rPr lang="en-US" sz="1200" dirty="0"/>
              <a:t>GPT – Generative Pretrained Transformers</a:t>
            </a:r>
          </a:p>
        </p:txBody>
      </p:sp>
      <p:sp>
        <p:nvSpPr>
          <p:cNvPr id="9" name="TextBox 8">
            <a:extLst>
              <a:ext uri="{FF2B5EF4-FFF2-40B4-BE49-F238E27FC236}">
                <a16:creationId xmlns:a16="http://schemas.microsoft.com/office/drawing/2014/main" id="{C79F58A3-0574-DDAF-ED80-8D68165845B9}"/>
              </a:ext>
            </a:extLst>
          </p:cNvPr>
          <p:cNvSpPr txBox="1"/>
          <p:nvPr/>
        </p:nvSpPr>
        <p:spPr>
          <a:xfrm>
            <a:off x="764771" y="1870681"/>
            <a:ext cx="45719" cy="369332"/>
          </a:xfrm>
          <a:prstGeom prst="rect">
            <a:avLst/>
          </a:prstGeom>
          <a:noFill/>
        </p:spPr>
        <p:txBody>
          <a:bodyPr wrap="square" rtlCol="0">
            <a:spAutoFit/>
          </a:bodyPr>
          <a:lstStyle/>
          <a:p>
            <a:r>
              <a:rPr lang="en-US" dirty="0"/>
              <a:t> </a:t>
            </a:r>
          </a:p>
        </p:txBody>
      </p:sp>
      <p:sp>
        <p:nvSpPr>
          <p:cNvPr id="11" name="TextBox 10">
            <a:extLst>
              <a:ext uri="{FF2B5EF4-FFF2-40B4-BE49-F238E27FC236}">
                <a16:creationId xmlns:a16="http://schemas.microsoft.com/office/drawing/2014/main" id="{C760467B-DD6F-D284-1FBC-56599B60806B}"/>
              </a:ext>
            </a:extLst>
          </p:cNvPr>
          <p:cNvSpPr txBox="1"/>
          <p:nvPr/>
        </p:nvSpPr>
        <p:spPr>
          <a:xfrm>
            <a:off x="399523" y="1789300"/>
            <a:ext cx="5156137" cy="3231654"/>
          </a:xfrm>
          <a:prstGeom prst="rect">
            <a:avLst/>
          </a:prstGeom>
          <a:noFill/>
        </p:spPr>
        <p:txBody>
          <a:bodyPr wrap="square">
            <a:spAutoFit/>
          </a:bodyPr>
          <a:lstStyle/>
          <a:p>
            <a:r>
              <a:rPr lang="en-US" sz="1200" b="1" dirty="0"/>
              <a:t>Characteristics</a:t>
            </a:r>
            <a:br>
              <a:rPr lang="en-US" sz="1200" b="1" dirty="0"/>
            </a:br>
            <a:endParaRPr lang="en-US" sz="1200" b="1" dirty="0"/>
          </a:p>
          <a:p>
            <a:pPr marL="171450" indent="-171450">
              <a:buFont typeface="Arial" panose="020B0604020202020204" pitchFamily="34" charset="0"/>
              <a:buChar char="•"/>
            </a:pPr>
            <a:r>
              <a:rPr lang="en-US" sz="1200" b="1" dirty="0"/>
              <a:t>GPT-4 Model: </a:t>
            </a:r>
            <a:r>
              <a:rPr lang="en-US" sz="1200" dirty="0"/>
              <a:t>Advanced AI language model,  175 trillion parameters.</a:t>
            </a:r>
          </a:p>
          <a:p>
            <a:pPr marL="171450" indent="-171450">
              <a:buFont typeface="Arial" panose="020B0604020202020204" pitchFamily="34" charset="0"/>
              <a:buChar char="•"/>
            </a:pPr>
            <a:r>
              <a:rPr lang="en-US" sz="1200" b="1" dirty="0"/>
              <a:t>Mixture of Experts (</a:t>
            </a:r>
            <a:r>
              <a:rPr lang="en-US" sz="1200" b="1" dirty="0" err="1"/>
              <a:t>MoE</a:t>
            </a:r>
            <a:r>
              <a:rPr lang="en-US" sz="1200" b="1" dirty="0"/>
              <a:t>): </a:t>
            </a:r>
            <a:r>
              <a:rPr lang="en-US" sz="1200" dirty="0"/>
              <a:t>Architecture using specialized networks for varied tasks.</a:t>
            </a:r>
          </a:p>
          <a:p>
            <a:pPr marL="171450" indent="-171450">
              <a:buFont typeface="Arial" panose="020B0604020202020204" pitchFamily="34" charset="0"/>
              <a:buChar char="•"/>
            </a:pPr>
            <a:r>
              <a:rPr lang="en-US" sz="1200" b="1" dirty="0"/>
              <a:t>Parameters Defined</a:t>
            </a:r>
            <a:r>
              <a:rPr lang="en-US" sz="1200" dirty="0"/>
              <a:t>: Components in the model learned and adjusted from data. Used for next word prediction/understanding</a:t>
            </a:r>
          </a:p>
          <a:p>
            <a:pPr marL="171450" indent="-171450">
              <a:buFont typeface="Arial" panose="020B0604020202020204" pitchFamily="34" charset="0"/>
              <a:buChar char="•"/>
            </a:pPr>
            <a:r>
              <a:rPr lang="en-US" sz="1200" b="1" dirty="0"/>
              <a:t>Training Data</a:t>
            </a:r>
            <a:r>
              <a:rPr lang="en-US" sz="1200" dirty="0"/>
              <a:t>: Diverse textual sources, books, web content, language styles and information</a:t>
            </a:r>
          </a:p>
          <a:p>
            <a:pPr marL="171450" indent="-171450">
              <a:buFont typeface="Arial" panose="020B0604020202020204" pitchFamily="34" charset="0"/>
              <a:buChar char="•"/>
            </a:pPr>
            <a:r>
              <a:rPr lang="en-US" sz="1200" b="1" dirty="0"/>
              <a:t>Number of Tokens</a:t>
            </a:r>
            <a:r>
              <a:rPr lang="en-US" sz="1200" dirty="0"/>
              <a:t>: Trillions of text pieces, words, or characters.</a:t>
            </a:r>
          </a:p>
          <a:p>
            <a:pPr marL="171450" indent="-171450">
              <a:buFont typeface="Arial" panose="020B0604020202020204" pitchFamily="34" charset="0"/>
              <a:buChar char="•"/>
            </a:pPr>
            <a:r>
              <a:rPr lang="en-US" sz="1200" b="1" dirty="0"/>
              <a:t>Adaptive Learning</a:t>
            </a:r>
            <a:r>
              <a:rPr lang="en-US" sz="1200" dirty="0"/>
              <a:t>: Appears contextually responsive, but doesn't learn post-training.</a:t>
            </a:r>
          </a:p>
          <a:p>
            <a:pPr marL="171450" indent="-171450">
              <a:buFont typeface="Arial" panose="020B0604020202020204" pitchFamily="34" charset="0"/>
              <a:buChar char="•"/>
            </a:pPr>
            <a:r>
              <a:rPr lang="en-US" sz="1200" b="1" dirty="0"/>
              <a:t>Task Versatility</a:t>
            </a:r>
            <a:r>
              <a:rPr lang="en-US" sz="1200" dirty="0"/>
              <a:t>: Handles translation, answering, summarization, and creative tasks.</a:t>
            </a:r>
          </a:p>
          <a:p>
            <a:pPr marL="171450" indent="-171450">
              <a:buFont typeface="Arial" panose="020B0604020202020204" pitchFamily="34" charset="0"/>
              <a:buChar char="•"/>
            </a:pPr>
            <a:r>
              <a:rPr lang="en-US" sz="1200" b="1" dirty="0"/>
              <a:t>Ethical Considerations </a:t>
            </a:r>
            <a:r>
              <a:rPr lang="en-US" sz="1200" dirty="0"/>
              <a:t>: Trained on addressing bias and misuse</a:t>
            </a:r>
            <a:br>
              <a:rPr lang="en-US" sz="1200" dirty="0"/>
            </a:br>
            <a:br>
              <a:rPr lang="en-US" sz="1200" dirty="0"/>
            </a:br>
            <a:r>
              <a:rPr lang="en-US" sz="1200" dirty="0"/>
              <a:t>Searchunify.com</a:t>
            </a:r>
          </a:p>
        </p:txBody>
      </p:sp>
    </p:spTree>
    <p:extLst>
      <p:ext uri="{BB962C8B-B14F-4D97-AF65-F5344CB8AC3E}">
        <p14:creationId xmlns:p14="http://schemas.microsoft.com/office/powerpoint/2010/main" val="174347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A45A-64BC-769D-CEA6-4AB4A2BC4F45}"/>
              </a:ext>
            </a:extLst>
          </p:cNvPr>
          <p:cNvSpPr>
            <a:spLocks noGrp="1"/>
          </p:cNvSpPr>
          <p:nvPr>
            <p:ph type="title"/>
          </p:nvPr>
        </p:nvSpPr>
        <p:spPr>
          <a:xfrm>
            <a:off x="337284" y="476569"/>
            <a:ext cx="4019987" cy="1325563"/>
          </a:xfrm>
        </p:spPr>
        <p:txBody>
          <a:bodyPr>
            <a:normAutofit fontScale="90000"/>
          </a:bodyPr>
          <a:lstStyle/>
          <a:p>
            <a:r>
              <a:rPr lang="en-US" dirty="0"/>
              <a:t>ChatGPT 3.5</a:t>
            </a:r>
            <a:br>
              <a:rPr lang="en-US" dirty="0"/>
            </a:br>
            <a:r>
              <a:rPr lang="en-US" dirty="0"/>
              <a:t>and ChatGPT 4.0 </a:t>
            </a:r>
            <a:br>
              <a:rPr lang="en-US" dirty="0"/>
            </a:br>
            <a:r>
              <a:rPr lang="en-US" sz="2200" dirty="0"/>
              <a:t>on several well recognized </a:t>
            </a:r>
            <a:br>
              <a:rPr lang="en-US" sz="2200" dirty="0"/>
            </a:br>
            <a:r>
              <a:rPr lang="en-US" sz="2200" dirty="0"/>
              <a:t>Human intelligence tests</a:t>
            </a:r>
            <a:br>
              <a:rPr lang="en-US" dirty="0"/>
            </a:br>
            <a:r>
              <a:rPr lang="en-US" sz="2200" dirty="0"/>
              <a:t>Visualcapitalist.com</a:t>
            </a:r>
          </a:p>
        </p:txBody>
      </p:sp>
      <p:pic>
        <p:nvPicPr>
          <p:cNvPr id="5" name="Content Placeholder 4">
            <a:extLst>
              <a:ext uri="{FF2B5EF4-FFF2-40B4-BE49-F238E27FC236}">
                <a16:creationId xmlns:a16="http://schemas.microsoft.com/office/drawing/2014/main" id="{3705EBC3-474F-204A-3148-D3170D1C0D7F}"/>
              </a:ext>
            </a:extLst>
          </p:cNvPr>
          <p:cNvPicPr>
            <a:picLocks noGrp="1" noChangeAspect="1"/>
          </p:cNvPicPr>
          <p:nvPr>
            <p:ph idx="1"/>
          </p:nvPr>
        </p:nvPicPr>
        <p:blipFill rotWithShape="1">
          <a:blip r:embed="rId2"/>
          <a:srcRect l="1359" t="1301"/>
          <a:stretch/>
        </p:blipFill>
        <p:spPr>
          <a:xfrm>
            <a:off x="4629666" y="0"/>
            <a:ext cx="7562334" cy="6858000"/>
          </a:xfrm>
        </p:spPr>
      </p:pic>
      <p:sp>
        <p:nvSpPr>
          <p:cNvPr id="3" name="Oval 2">
            <a:extLst>
              <a:ext uri="{FF2B5EF4-FFF2-40B4-BE49-F238E27FC236}">
                <a16:creationId xmlns:a16="http://schemas.microsoft.com/office/drawing/2014/main" id="{D87CF656-A960-B87F-F0D3-9FB5ED02C035}"/>
              </a:ext>
            </a:extLst>
          </p:cNvPr>
          <p:cNvSpPr/>
          <p:nvPr/>
        </p:nvSpPr>
        <p:spPr>
          <a:xfrm>
            <a:off x="5515863" y="1802132"/>
            <a:ext cx="823096" cy="37546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507056A-006D-D08A-E236-89541F1D2DF4}"/>
              </a:ext>
            </a:extLst>
          </p:cNvPr>
          <p:cNvSpPr/>
          <p:nvPr/>
        </p:nvSpPr>
        <p:spPr>
          <a:xfrm>
            <a:off x="5303403" y="454919"/>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6D1A533-6711-59E0-A41E-10B0D5FE22C1}"/>
              </a:ext>
            </a:extLst>
          </p:cNvPr>
          <p:cNvSpPr/>
          <p:nvPr/>
        </p:nvSpPr>
        <p:spPr>
          <a:xfrm>
            <a:off x="5406887" y="2177592"/>
            <a:ext cx="932072" cy="37546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44FFE0-4813-34E7-1100-D42062E8A275}"/>
              </a:ext>
            </a:extLst>
          </p:cNvPr>
          <p:cNvSpPr/>
          <p:nvPr/>
        </p:nvSpPr>
        <p:spPr>
          <a:xfrm>
            <a:off x="5162166" y="3641848"/>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159EDB-BE99-75F6-8B29-F4759F0D3C4B}"/>
              </a:ext>
            </a:extLst>
          </p:cNvPr>
          <p:cNvSpPr/>
          <p:nvPr/>
        </p:nvSpPr>
        <p:spPr>
          <a:xfrm>
            <a:off x="5284526" y="5121884"/>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35B6E0-C697-8946-9F49-5D218E831683}"/>
              </a:ext>
            </a:extLst>
          </p:cNvPr>
          <p:cNvSpPr/>
          <p:nvPr/>
        </p:nvSpPr>
        <p:spPr>
          <a:xfrm>
            <a:off x="4818490" y="6341165"/>
            <a:ext cx="1176793" cy="516835"/>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206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208F-0A07-9290-18B4-DB5E50410075}"/>
              </a:ext>
            </a:extLst>
          </p:cNvPr>
          <p:cNvSpPr>
            <a:spLocks noGrp="1"/>
          </p:cNvSpPr>
          <p:nvPr>
            <p:ph type="title"/>
          </p:nvPr>
        </p:nvSpPr>
        <p:spPr>
          <a:xfrm>
            <a:off x="760708" y="285319"/>
            <a:ext cx="10515600" cy="1325563"/>
          </a:xfrm>
        </p:spPr>
        <p:txBody>
          <a:bodyPr>
            <a:normAutofit fontScale="90000"/>
          </a:bodyPr>
          <a:lstStyle/>
          <a:p>
            <a:pPr algn="ctr"/>
            <a:r>
              <a:rPr lang="en-US" dirty="0"/>
              <a:t>R&amp;D, Academic Technology  Conferences and Learning, 2018-2022 </a:t>
            </a:r>
            <a:br>
              <a:rPr lang="en-US" dirty="0"/>
            </a:br>
            <a:endParaRPr lang="en-US" sz="2700" dirty="0"/>
          </a:p>
        </p:txBody>
      </p:sp>
      <p:pic>
        <p:nvPicPr>
          <p:cNvPr id="4" name="Picture 3">
            <a:extLst>
              <a:ext uri="{FF2B5EF4-FFF2-40B4-BE49-F238E27FC236}">
                <a16:creationId xmlns:a16="http://schemas.microsoft.com/office/drawing/2014/main" id="{1848A909-9025-B515-428B-2A420162D7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985" y="4815594"/>
            <a:ext cx="3601984" cy="2026116"/>
          </a:xfrm>
          <a:prstGeom prst="rect">
            <a:avLst/>
          </a:prstGeom>
        </p:spPr>
      </p:pic>
      <p:pic>
        <p:nvPicPr>
          <p:cNvPr id="5" name="Picture 4">
            <a:extLst>
              <a:ext uri="{FF2B5EF4-FFF2-40B4-BE49-F238E27FC236}">
                <a16:creationId xmlns:a16="http://schemas.microsoft.com/office/drawing/2014/main" id="{EBEBB7B5-E71A-9963-8A8F-4AFAA16119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5635" y="1539524"/>
            <a:ext cx="3844491" cy="2162526"/>
          </a:xfrm>
          <a:prstGeom prst="rect">
            <a:avLst/>
          </a:prstGeom>
        </p:spPr>
      </p:pic>
      <p:pic>
        <p:nvPicPr>
          <p:cNvPr id="6" name="Picture 5">
            <a:extLst>
              <a:ext uri="{FF2B5EF4-FFF2-40B4-BE49-F238E27FC236}">
                <a16:creationId xmlns:a16="http://schemas.microsoft.com/office/drawing/2014/main" id="{C6D670FE-0F9C-1B5E-E6D1-24249D8F11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7387" y="2222335"/>
            <a:ext cx="1879715" cy="1575761"/>
          </a:xfrm>
          <a:prstGeom prst="rect">
            <a:avLst/>
          </a:prstGeom>
        </p:spPr>
      </p:pic>
      <p:sp>
        <p:nvSpPr>
          <p:cNvPr id="7" name="TextBox 6">
            <a:extLst>
              <a:ext uri="{FF2B5EF4-FFF2-40B4-BE49-F238E27FC236}">
                <a16:creationId xmlns:a16="http://schemas.microsoft.com/office/drawing/2014/main" id="{51D5CF08-3649-F272-6078-0E13506FA211}"/>
              </a:ext>
            </a:extLst>
          </p:cNvPr>
          <p:cNvSpPr txBox="1"/>
          <p:nvPr/>
        </p:nvSpPr>
        <p:spPr>
          <a:xfrm>
            <a:off x="4512283" y="1719310"/>
            <a:ext cx="3427666" cy="5632311"/>
          </a:xfrm>
          <a:prstGeom prst="rect">
            <a:avLst/>
          </a:prstGeom>
          <a:noFill/>
        </p:spPr>
        <p:txBody>
          <a:bodyPr wrap="square" rtlCol="0">
            <a:spAutoFit/>
          </a:bodyPr>
          <a:lstStyle/>
          <a:p>
            <a:r>
              <a:rPr lang="en-US" sz="1800" dirty="0"/>
              <a:t>Coalition for Networked Information (D.C.) ,</a:t>
            </a:r>
            <a:br>
              <a:rPr lang="en-US" sz="1800" dirty="0"/>
            </a:br>
            <a:r>
              <a:rPr lang="en-US" sz="1800" dirty="0"/>
              <a:t> </a:t>
            </a:r>
            <a:r>
              <a:rPr lang="en-US" sz="1400" dirty="0"/>
              <a:t>Yale Art History Project ,</a:t>
            </a:r>
            <a:r>
              <a:rPr lang="en-US" sz="1400" dirty="0" err="1"/>
              <a:t>Pixplot</a:t>
            </a:r>
            <a:r>
              <a:rPr lang="en-US" sz="1400" dirty="0"/>
              <a:t> (Image Categorization</a:t>
            </a:r>
            <a:r>
              <a:rPr lang="en-US" dirty="0"/>
              <a:t>), </a:t>
            </a:r>
            <a:r>
              <a:rPr lang="en-US" sz="1400" dirty="0"/>
              <a:t>2018, Peter Leonard (Neural Nets) </a:t>
            </a:r>
            <a:br>
              <a:rPr lang="en-US" sz="1800" dirty="0"/>
            </a:br>
            <a:br>
              <a:rPr lang="en-US" sz="1800" dirty="0"/>
            </a:br>
            <a:r>
              <a:rPr lang="en-US" sz="1600" dirty="0"/>
              <a:t>Artificial Intelligence for Data Discovery </a:t>
            </a:r>
            <a:br>
              <a:rPr lang="en-US" sz="1600" dirty="0"/>
            </a:br>
            <a:r>
              <a:rPr lang="en-US" sz="1600" dirty="0"/>
              <a:t>&amp; </a:t>
            </a:r>
            <a:r>
              <a:rPr lang="en-US" sz="1600" dirty="0" err="1"/>
              <a:t>ReUse</a:t>
            </a:r>
            <a:r>
              <a:rPr lang="en-US" sz="1600" dirty="0"/>
              <a:t> &amp; Open  Science</a:t>
            </a:r>
            <a:br>
              <a:rPr lang="en-US" sz="1600" dirty="0"/>
            </a:br>
            <a:r>
              <a:rPr lang="en-US" sz="1600" dirty="0"/>
              <a:t>Symposium (2020), Carnegie Mellon, Pittsburgh</a:t>
            </a:r>
            <a:br>
              <a:rPr lang="en-US" dirty="0"/>
            </a:br>
            <a:br>
              <a:rPr lang="en-US" dirty="0"/>
            </a:br>
            <a:r>
              <a:rPr lang="en-US" dirty="0"/>
              <a:t>Fantastic Futures</a:t>
            </a:r>
          </a:p>
          <a:p>
            <a:r>
              <a:rPr lang="en-US" sz="1400" dirty="0"/>
              <a:t>2</a:t>
            </a:r>
            <a:r>
              <a:rPr lang="en-US" sz="1400" baseline="30000" dirty="0"/>
              <a:t>nd</a:t>
            </a:r>
            <a:r>
              <a:rPr lang="en-US" sz="1400" dirty="0"/>
              <a:t> International Conference on AI</a:t>
            </a:r>
            <a:br>
              <a:rPr lang="en-US" sz="1400" dirty="0"/>
            </a:br>
            <a:r>
              <a:rPr lang="en-US" sz="1400" dirty="0"/>
              <a:t>for Libraries, Archives and Museums</a:t>
            </a:r>
            <a:br>
              <a:rPr lang="en-US" sz="1400" dirty="0"/>
            </a:br>
            <a:r>
              <a:rPr lang="en-US" sz="1400" dirty="0"/>
              <a:t>Stanford </a:t>
            </a:r>
            <a:r>
              <a:rPr lang="en-US" sz="1400" dirty="0" err="1"/>
              <a:t>Libaries</a:t>
            </a:r>
            <a:r>
              <a:rPr lang="en-US" sz="1400" dirty="0"/>
              <a:t> (2019)</a:t>
            </a:r>
            <a:br>
              <a:rPr lang="en-US" sz="1400" dirty="0"/>
            </a:br>
            <a:br>
              <a:rPr lang="en-US" dirty="0"/>
            </a:br>
            <a:r>
              <a:rPr lang="en-US" dirty="0"/>
              <a:t>Texas Conference on Digital Libraries,</a:t>
            </a:r>
            <a:br>
              <a:rPr lang="en-US" dirty="0"/>
            </a:br>
            <a:r>
              <a:rPr lang="en-US" dirty="0"/>
              <a:t> </a:t>
            </a:r>
            <a:r>
              <a:rPr lang="en-US" sz="1400" dirty="0"/>
              <a:t>Patrice Andre  </a:t>
            </a:r>
            <a:r>
              <a:rPr lang="en-US" sz="1400" dirty="0" err="1"/>
              <a:t>Prud’homme</a:t>
            </a:r>
            <a:r>
              <a:rPr lang="en-US" sz="1400" dirty="0"/>
              <a:t> (TCDL) Oklahoma State (2019),</a:t>
            </a:r>
            <a:br>
              <a:rPr lang="en-US" sz="1400" dirty="0"/>
            </a:br>
            <a:br>
              <a:rPr lang="en-US" sz="1400" dirty="0"/>
            </a:br>
            <a:endParaRPr lang="en-US" sz="1400" dirty="0"/>
          </a:p>
        </p:txBody>
      </p:sp>
      <p:pic>
        <p:nvPicPr>
          <p:cNvPr id="8" name="Picture 7">
            <a:extLst>
              <a:ext uri="{FF2B5EF4-FFF2-40B4-BE49-F238E27FC236}">
                <a16:creationId xmlns:a16="http://schemas.microsoft.com/office/drawing/2014/main" id="{010FD0D9-700A-E669-733F-3874FE0BFB72}"/>
              </a:ext>
            </a:extLst>
          </p:cNvPr>
          <p:cNvPicPr>
            <a:picLocks noChangeAspect="1"/>
          </p:cNvPicPr>
          <p:nvPr/>
        </p:nvPicPr>
        <p:blipFill>
          <a:blip r:embed="rId5"/>
          <a:stretch>
            <a:fillRect/>
          </a:stretch>
        </p:blipFill>
        <p:spPr>
          <a:xfrm>
            <a:off x="8744381" y="3972851"/>
            <a:ext cx="2885149" cy="2885149"/>
          </a:xfrm>
          <a:prstGeom prst="rect">
            <a:avLst/>
          </a:prstGeom>
        </p:spPr>
      </p:pic>
      <p:pic>
        <p:nvPicPr>
          <p:cNvPr id="3" name="Picture 2">
            <a:extLst>
              <a:ext uri="{FF2B5EF4-FFF2-40B4-BE49-F238E27FC236}">
                <a16:creationId xmlns:a16="http://schemas.microsoft.com/office/drawing/2014/main" id="{C9EB879F-F9BA-1A34-EEA2-9AEE1A9130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672" y="2222935"/>
            <a:ext cx="1879715" cy="1575762"/>
          </a:xfrm>
          <a:prstGeom prst="rect">
            <a:avLst/>
          </a:prstGeom>
        </p:spPr>
      </p:pic>
    </p:spTree>
    <p:extLst>
      <p:ext uri="{BB962C8B-B14F-4D97-AF65-F5344CB8AC3E}">
        <p14:creationId xmlns:p14="http://schemas.microsoft.com/office/powerpoint/2010/main" val="1174293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E23F-C058-9168-736D-A31FD690B2E1}"/>
              </a:ext>
            </a:extLst>
          </p:cNvPr>
          <p:cNvSpPr>
            <a:spLocks noGrp="1"/>
          </p:cNvSpPr>
          <p:nvPr>
            <p:ph type="title"/>
          </p:nvPr>
        </p:nvSpPr>
        <p:spPr>
          <a:xfrm>
            <a:off x="0" y="365125"/>
            <a:ext cx="12192000" cy="1325563"/>
          </a:xfrm>
        </p:spPr>
        <p:txBody>
          <a:bodyPr>
            <a:normAutofit/>
          </a:bodyPr>
          <a:lstStyle/>
          <a:p>
            <a:pPr algn="ctr"/>
            <a:r>
              <a:rPr lang="en-US" dirty="0"/>
              <a:t>R&amp;D &amp; Learning, Area 1: Digital and Web Services </a:t>
            </a:r>
            <a:br>
              <a:rPr lang="en-US" dirty="0"/>
            </a:br>
            <a:r>
              <a:rPr lang="en-US" sz="1800" dirty="0"/>
              <a:t>Deep Learning  Models and Convolutional Neural Nets </a:t>
            </a:r>
            <a:br>
              <a:rPr lang="en-US" sz="1800" dirty="0"/>
            </a:br>
            <a:r>
              <a:rPr lang="en-US" sz="1800" dirty="0"/>
              <a:t>(2019 Begun, Early 2022 Presented, TCDL, Galway, </a:t>
            </a:r>
            <a:r>
              <a:rPr lang="en-US" sz="1800" b="1" dirty="0"/>
              <a:t>National University of Ireland, IFLA Dublin, IR</a:t>
            </a:r>
            <a:r>
              <a:rPr lang="en-US" sz="1800" dirty="0"/>
              <a:t>) </a:t>
            </a:r>
          </a:p>
        </p:txBody>
      </p:sp>
      <p:sp>
        <p:nvSpPr>
          <p:cNvPr id="3" name="Content Placeholder 2">
            <a:extLst>
              <a:ext uri="{FF2B5EF4-FFF2-40B4-BE49-F238E27FC236}">
                <a16:creationId xmlns:a16="http://schemas.microsoft.com/office/drawing/2014/main" id="{438EE4E8-54CB-9EAF-1056-09AE845B6EA7}"/>
              </a:ext>
            </a:extLst>
          </p:cNvPr>
          <p:cNvSpPr>
            <a:spLocks noGrp="1"/>
          </p:cNvSpPr>
          <p:nvPr>
            <p:ph idx="1"/>
          </p:nvPr>
        </p:nvSpPr>
        <p:spPr>
          <a:xfrm>
            <a:off x="838200" y="1825625"/>
            <a:ext cx="5816600" cy="4351338"/>
          </a:xfrm>
        </p:spPr>
        <p:txBody>
          <a:bodyPr>
            <a:normAutofit fontScale="92500" lnSpcReduction="10000"/>
          </a:bodyPr>
          <a:lstStyle/>
          <a:p>
            <a:r>
              <a:rPr lang="en-US" dirty="0"/>
              <a:t>University Archives</a:t>
            </a:r>
            <a:br>
              <a:rPr lang="en-US" dirty="0"/>
            </a:br>
            <a:r>
              <a:rPr lang="en-US" sz="1500" dirty="0"/>
              <a:t>San Marcos Public</a:t>
            </a:r>
            <a:br>
              <a:rPr lang="en-US" sz="1500" dirty="0"/>
            </a:br>
            <a:r>
              <a:rPr lang="en-US" sz="1500" dirty="0"/>
              <a:t>Newspaper Image Negatives</a:t>
            </a:r>
            <a:br>
              <a:rPr lang="en-US" sz="1500" dirty="0"/>
            </a:br>
            <a:r>
              <a:rPr lang="en-US" sz="1500" dirty="0"/>
              <a:t>90 years of digitization 800, 000 images</a:t>
            </a:r>
            <a:br>
              <a:rPr lang="en-US" dirty="0"/>
            </a:br>
            <a:endParaRPr lang="en-US" sz="2800" dirty="0"/>
          </a:p>
          <a:p>
            <a:r>
              <a:rPr lang="en-US" dirty="0"/>
              <a:t>Processing Power </a:t>
            </a:r>
            <a:br>
              <a:rPr lang="en-US" dirty="0"/>
            </a:br>
            <a:r>
              <a:rPr lang="en-US" sz="2200" dirty="0"/>
              <a:t>(Compute)</a:t>
            </a:r>
          </a:p>
          <a:p>
            <a:r>
              <a:rPr lang="en-US" dirty="0"/>
              <a:t>Python </a:t>
            </a:r>
          </a:p>
          <a:p>
            <a:r>
              <a:rPr lang="en-US" dirty="0"/>
              <a:t>Video Cards </a:t>
            </a:r>
            <a:br>
              <a:rPr lang="en-US" dirty="0"/>
            </a:br>
            <a:r>
              <a:rPr lang="en-US" sz="2200" dirty="0"/>
              <a:t>(NVIDIA GPU’s)</a:t>
            </a:r>
          </a:p>
          <a:p>
            <a:r>
              <a:rPr lang="en-US" dirty="0"/>
              <a:t>Pretrained Models </a:t>
            </a:r>
          </a:p>
          <a:p>
            <a:r>
              <a:rPr lang="en-US" dirty="0" err="1"/>
              <a:t>ResNet</a:t>
            </a:r>
            <a:r>
              <a:rPr lang="en-US" dirty="0"/>
              <a:t>, YOLO, COCO </a:t>
            </a:r>
            <a:br>
              <a:rPr lang="en-US" dirty="0"/>
            </a:br>
            <a:r>
              <a:rPr lang="en-US" sz="1800" dirty="0"/>
              <a:t>(200k labeled images, 80 categories)</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5CC14510-B47D-48C1-AF9C-C46033517E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1785" y="4799840"/>
            <a:ext cx="2198235" cy="1967022"/>
          </a:xfrm>
          <a:prstGeom prst="rect">
            <a:avLst/>
          </a:prstGeom>
        </p:spPr>
      </p:pic>
      <p:pic>
        <p:nvPicPr>
          <p:cNvPr id="5" name="Picture 4">
            <a:extLst>
              <a:ext uri="{FF2B5EF4-FFF2-40B4-BE49-F238E27FC236}">
                <a16:creationId xmlns:a16="http://schemas.microsoft.com/office/drawing/2014/main" id="{27F29EA2-4FEE-0F63-0E20-4BC9528F5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1244" y="4799840"/>
            <a:ext cx="2198906" cy="1967022"/>
          </a:xfrm>
          <a:prstGeom prst="rect">
            <a:avLst/>
          </a:prstGeom>
        </p:spPr>
      </p:pic>
      <p:pic>
        <p:nvPicPr>
          <p:cNvPr id="6" name="Picture 5">
            <a:extLst>
              <a:ext uri="{FF2B5EF4-FFF2-40B4-BE49-F238E27FC236}">
                <a16:creationId xmlns:a16="http://schemas.microsoft.com/office/drawing/2014/main" id="{7DBED0D4-A304-1E64-CA9A-A66191B40E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6202" y="1690688"/>
            <a:ext cx="4868479" cy="2716732"/>
          </a:xfrm>
          <a:prstGeom prst="rect">
            <a:avLst/>
          </a:prstGeom>
        </p:spPr>
      </p:pic>
      <p:pic>
        <p:nvPicPr>
          <p:cNvPr id="7" name="Picture 6">
            <a:extLst>
              <a:ext uri="{FF2B5EF4-FFF2-40B4-BE49-F238E27FC236}">
                <a16:creationId xmlns:a16="http://schemas.microsoft.com/office/drawing/2014/main" id="{1E5C610F-DC9A-EDEF-6877-9BDCE03C54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3189" y="4799840"/>
            <a:ext cx="2198703" cy="1967022"/>
          </a:xfrm>
          <a:prstGeom prst="rect">
            <a:avLst/>
          </a:prstGeom>
        </p:spPr>
      </p:pic>
      <p:pic>
        <p:nvPicPr>
          <p:cNvPr id="8" name="Picture 7">
            <a:extLst>
              <a:ext uri="{FF2B5EF4-FFF2-40B4-BE49-F238E27FC236}">
                <a16:creationId xmlns:a16="http://schemas.microsoft.com/office/drawing/2014/main" id="{F962031B-EDC6-C452-55D1-FCA6820F79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5685" y="1825625"/>
            <a:ext cx="2242424" cy="2581795"/>
          </a:xfrm>
          <a:prstGeom prst="rect">
            <a:avLst/>
          </a:prstGeom>
        </p:spPr>
      </p:pic>
    </p:spTree>
    <p:extLst>
      <p:ext uri="{BB962C8B-B14F-4D97-AF65-F5344CB8AC3E}">
        <p14:creationId xmlns:p14="http://schemas.microsoft.com/office/powerpoint/2010/main" val="3841492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0BED-1CB8-F6B0-DBD9-A27E4007CF25}"/>
              </a:ext>
            </a:extLst>
          </p:cNvPr>
          <p:cNvSpPr>
            <a:spLocks noGrp="1"/>
          </p:cNvSpPr>
          <p:nvPr>
            <p:ph type="title"/>
          </p:nvPr>
        </p:nvSpPr>
        <p:spPr/>
        <p:txBody>
          <a:bodyPr>
            <a:normAutofit fontScale="90000"/>
          </a:bodyPr>
          <a:lstStyle/>
          <a:p>
            <a:pPr algn="ctr"/>
            <a:r>
              <a:rPr lang="en-US" dirty="0"/>
              <a:t>Open AI, November 2022, Chat GPT3.5 Release</a:t>
            </a:r>
            <a:br>
              <a:rPr lang="en-US" dirty="0"/>
            </a:br>
            <a:r>
              <a:rPr lang="en-US" sz="1800" dirty="0"/>
              <a:t>Chatbot version of the Language Model GPT3, Current Release GPT4.0</a:t>
            </a:r>
          </a:p>
        </p:txBody>
      </p:sp>
      <p:pic>
        <p:nvPicPr>
          <p:cNvPr id="4" name="Content Placeholder 3">
            <a:extLst>
              <a:ext uri="{FF2B5EF4-FFF2-40B4-BE49-F238E27FC236}">
                <a16:creationId xmlns:a16="http://schemas.microsoft.com/office/drawing/2014/main" id="{8D657C12-5BF9-112A-A7E3-7D84D3515C4D}"/>
              </a:ext>
            </a:extLst>
          </p:cNvPr>
          <p:cNvPicPr>
            <a:picLocks noGrp="1" noChangeAspect="1"/>
          </p:cNvPicPr>
          <p:nvPr>
            <p:ph idx="1"/>
          </p:nvPr>
        </p:nvPicPr>
        <p:blipFill>
          <a:blip r:embed="rId2"/>
          <a:stretch>
            <a:fillRect/>
          </a:stretch>
        </p:blipFill>
        <p:spPr>
          <a:xfrm>
            <a:off x="7305801" y="1958007"/>
            <a:ext cx="4244310" cy="2221189"/>
          </a:xfrm>
          <a:prstGeom prst="rect">
            <a:avLst/>
          </a:prstGeom>
        </p:spPr>
      </p:pic>
      <p:pic>
        <p:nvPicPr>
          <p:cNvPr id="5" name="Picture 4">
            <a:extLst>
              <a:ext uri="{FF2B5EF4-FFF2-40B4-BE49-F238E27FC236}">
                <a16:creationId xmlns:a16="http://schemas.microsoft.com/office/drawing/2014/main" id="{62484851-B5D5-6BC2-713D-12A5F0781587}"/>
              </a:ext>
            </a:extLst>
          </p:cNvPr>
          <p:cNvPicPr>
            <a:picLocks noChangeAspect="1"/>
          </p:cNvPicPr>
          <p:nvPr/>
        </p:nvPicPr>
        <p:blipFill>
          <a:blip r:embed="rId3"/>
          <a:stretch>
            <a:fillRect/>
          </a:stretch>
        </p:blipFill>
        <p:spPr>
          <a:xfrm>
            <a:off x="7336044" y="3068601"/>
            <a:ext cx="1043069" cy="1160879"/>
          </a:xfrm>
          <a:prstGeom prst="rect">
            <a:avLst/>
          </a:prstGeom>
        </p:spPr>
      </p:pic>
      <p:pic>
        <p:nvPicPr>
          <p:cNvPr id="6" name="Picture 5">
            <a:extLst>
              <a:ext uri="{FF2B5EF4-FFF2-40B4-BE49-F238E27FC236}">
                <a16:creationId xmlns:a16="http://schemas.microsoft.com/office/drawing/2014/main" id="{E93DB292-A2B6-D655-5EDD-F032B9FD8823}"/>
              </a:ext>
            </a:extLst>
          </p:cNvPr>
          <p:cNvPicPr>
            <a:picLocks noChangeAspect="1"/>
          </p:cNvPicPr>
          <p:nvPr/>
        </p:nvPicPr>
        <p:blipFill rotWithShape="1">
          <a:blip r:embed="rId4"/>
          <a:srcRect l="24202" r="24697"/>
          <a:stretch/>
        </p:blipFill>
        <p:spPr>
          <a:xfrm>
            <a:off x="10495493" y="3068601"/>
            <a:ext cx="1054618" cy="1160879"/>
          </a:xfrm>
          <a:prstGeom prst="rect">
            <a:avLst/>
          </a:prstGeom>
        </p:spPr>
      </p:pic>
      <p:sp>
        <p:nvSpPr>
          <p:cNvPr id="10" name="TextBox 9">
            <a:extLst>
              <a:ext uri="{FF2B5EF4-FFF2-40B4-BE49-F238E27FC236}">
                <a16:creationId xmlns:a16="http://schemas.microsoft.com/office/drawing/2014/main" id="{9F9F8D0E-8B95-3343-FEBD-8581CFBF0618}"/>
              </a:ext>
            </a:extLst>
          </p:cNvPr>
          <p:cNvSpPr txBox="1"/>
          <p:nvPr/>
        </p:nvSpPr>
        <p:spPr>
          <a:xfrm>
            <a:off x="611125" y="2194037"/>
            <a:ext cx="6094708" cy="3724096"/>
          </a:xfrm>
          <a:prstGeom prst="rect">
            <a:avLst/>
          </a:prstGeom>
          <a:noFill/>
        </p:spPr>
        <p:txBody>
          <a:bodyPr wrap="square">
            <a:spAutoFit/>
          </a:bodyPr>
          <a:lstStyle/>
          <a:p>
            <a:pPr>
              <a:buFont typeface="Arial" panose="020B0604020202020204" pitchFamily="34" charset="0"/>
              <a:buChar char="•"/>
            </a:pPr>
            <a:r>
              <a:rPr lang="en-US" b="1" i="0" dirty="0">
                <a:solidFill>
                  <a:srgbClr val="374151"/>
                </a:solidFill>
                <a:effectLst/>
                <a:latin typeface="Söhne"/>
              </a:rPr>
              <a:t>Generates Human-like Text</a:t>
            </a:r>
            <a:r>
              <a:rPr lang="en-US" b="0" i="0" dirty="0">
                <a:solidFill>
                  <a:srgbClr val="374151"/>
                </a:solidFill>
                <a:effectLst/>
                <a:latin typeface="Söhne"/>
              </a:rPr>
              <a:t>: </a:t>
            </a:r>
            <a:r>
              <a:rPr lang="en-US" sz="1400" b="0" i="0" dirty="0">
                <a:solidFill>
                  <a:srgbClr val="374151"/>
                </a:solidFill>
                <a:effectLst/>
                <a:latin typeface="Söhne"/>
              </a:rPr>
              <a:t>Writes and chats naturally. Next word model extended. Probabilistic Language Model</a:t>
            </a:r>
          </a:p>
          <a:p>
            <a:pPr algn="l">
              <a:buFont typeface="Arial" panose="020B0604020202020204" pitchFamily="34" charset="0"/>
              <a:buChar char="•"/>
            </a:pPr>
            <a:r>
              <a:rPr lang="en-US" b="1" i="0" dirty="0">
                <a:solidFill>
                  <a:srgbClr val="374151"/>
                </a:solidFill>
                <a:effectLst/>
                <a:latin typeface="Söhne"/>
              </a:rPr>
              <a:t>Based on Transformer Model + Neural Nets</a:t>
            </a:r>
            <a:r>
              <a:rPr lang="en-US" b="0" i="0" dirty="0">
                <a:solidFill>
                  <a:srgbClr val="374151"/>
                </a:solidFill>
                <a:effectLst/>
                <a:latin typeface="Söhne"/>
              </a:rPr>
              <a:t>: </a:t>
            </a:r>
            <a:r>
              <a:rPr lang="en-US" sz="1400" b="0" i="0" dirty="0">
                <a:solidFill>
                  <a:srgbClr val="374151"/>
                </a:solidFill>
                <a:effectLst/>
                <a:latin typeface="Söhne"/>
              </a:rPr>
              <a:t>Efficient, smart text processing. Trained on over </a:t>
            </a:r>
            <a:r>
              <a:rPr lang="en-US" sz="1400" i="0" dirty="0">
                <a:solidFill>
                  <a:srgbClr val="374151"/>
                </a:solidFill>
                <a:effectLst/>
                <a:latin typeface="Söhne"/>
              </a:rPr>
              <a:t>175 Billion Parameter (massive learning capacity) </a:t>
            </a:r>
          </a:p>
          <a:p>
            <a:pPr>
              <a:buFont typeface="Arial" panose="020B0604020202020204" pitchFamily="34" charset="0"/>
              <a:buChar char="•"/>
            </a:pPr>
            <a:r>
              <a:rPr lang="en-US" b="1" i="0" dirty="0">
                <a:solidFill>
                  <a:srgbClr val="374151"/>
                </a:solidFill>
                <a:effectLst/>
                <a:latin typeface="Söhne"/>
              </a:rPr>
              <a:t>Uses Attention Mechanism</a:t>
            </a:r>
            <a:r>
              <a:rPr lang="en-US" b="0" i="0" dirty="0">
                <a:solidFill>
                  <a:srgbClr val="374151"/>
                </a:solidFill>
                <a:effectLst/>
                <a:latin typeface="Söhne"/>
              </a:rPr>
              <a:t>: </a:t>
            </a:r>
            <a:r>
              <a:rPr lang="en-US" sz="1400" b="0" i="0" dirty="0">
                <a:solidFill>
                  <a:srgbClr val="374151"/>
                </a:solidFill>
                <a:effectLst/>
                <a:latin typeface="Söhne"/>
              </a:rPr>
              <a:t>Focuses on relevant information.</a:t>
            </a:r>
            <a:r>
              <a:rPr lang="en-US" sz="1400" i="0" dirty="0">
                <a:solidFill>
                  <a:srgbClr val="374151"/>
                </a:solidFill>
                <a:effectLst/>
                <a:latin typeface="Söhne"/>
              </a:rPr>
              <a:t> and Transformers </a:t>
            </a:r>
            <a:r>
              <a:rPr lang="en-US" sz="1400" b="0" i="0" dirty="0">
                <a:solidFill>
                  <a:srgbClr val="374151"/>
                </a:solidFill>
                <a:effectLst/>
                <a:latin typeface="Söhne"/>
              </a:rPr>
              <a:t>(</a:t>
            </a:r>
            <a:r>
              <a:rPr lang="en-US" sz="1400" b="1" i="0" dirty="0">
                <a:solidFill>
                  <a:srgbClr val="374151"/>
                </a:solidFill>
                <a:effectLst/>
                <a:latin typeface="Söhne"/>
              </a:rPr>
              <a:t>Query</a:t>
            </a:r>
            <a:r>
              <a:rPr lang="en-US" sz="1400" b="0" i="0" dirty="0">
                <a:solidFill>
                  <a:srgbClr val="374151"/>
                </a:solidFill>
                <a:effectLst/>
                <a:latin typeface="Söhne"/>
              </a:rPr>
              <a:t>, K</a:t>
            </a:r>
            <a:r>
              <a:rPr lang="en-US" sz="1400" b="1" i="0" dirty="0">
                <a:solidFill>
                  <a:srgbClr val="374151"/>
                </a:solidFill>
                <a:effectLst/>
                <a:latin typeface="Söhne"/>
              </a:rPr>
              <a:t>ey</a:t>
            </a:r>
            <a:r>
              <a:rPr lang="en-US" sz="1400" b="0" i="0" dirty="0">
                <a:solidFill>
                  <a:srgbClr val="374151"/>
                </a:solidFill>
                <a:effectLst/>
                <a:latin typeface="Söhne"/>
              </a:rPr>
              <a:t>(words), </a:t>
            </a:r>
            <a:r>
              <a:rPr lang="en-US" sz="1400" b="1" i="0" dirty="0">
                <a:solidFill>
                  <a:srgbClr val="374151"/>
                </a:solidFill>
                <a:effectLst/>
                <a:latin typeface="Söhne"/>
              </a:rPr>
              <a:t>Value</a:t>
            </a:r>
            <a:r>
              <a:rPr lang="en-US" sz="1400" b="0" i="0" dirty="0">
                <a:solidFill>
                  <a:srgbClr val="374151"/>
                </a:solidFill>
                <a:effectLst/>
                <a:latin typeface="Söhne"/>
              </a:rPr>
              <a:t> model)</a:t>
            </a:r>
          </a:p>
          <a:p>
            <a:pPr algn="l">
              <a:buFont typeface="Arial" panose="020B0604020202020204" pitchFamily="34" charset="0"/>
              <a:buChar char="•"/>
            </a:pPr>
            <a:r>
              <a:rPr lang="en-US" b="1" i="0" dirty="0">
                <a:solidFill>
                  <a:srgbClr val="374151"/>
                </a:solidFill>
                <a:effectLst/>
                <a:latin typeface="Söhne"/>
              </a:rPr>
              <a:t>Trained on </a:t>
            </a:r>
            <a:r>
              <a:rPr lang="en-US" b="1" dirty="0">
                <a:solidFill>
                  <a:srgbClr val="374151"/>
                </a:solidFill>
                <a:latin typeface="Söhne"/>
              </a:rPr>
              <a:t>Massive Amount</a:t>
            </a:r>
            <a:r>
              <a:rPr lang="en-US" b="1" i="0" dirty="0">
                <a:solidFill>
                  <a:srgbClr val="374151"/>
                </a:solidFill>
                <a:effectLst/>
                <a:latin typeface="Söhne"/>
              </a:rPr>
              <a:t> Text and Can Perform multiple tasks</a:t>
            </a:r>
            <a:r>
              <a:rPr lang="en-US" b="0" i="0" dirty="0">
                <a:solidFill>
                  <a:srgbClr val="374151"/>
                </a:solidFill>
                <a:effectLst/>
                <a:latin typeface="Söhne"/>
              </a:rPr>
              <a:t>: </a:t>
            </a:r>
            <a:r>
              <a:rPr lang="en-US" sz="1400" b="0" i="0" dirty="0">
                <a:solidFill>
                  <a:srgbClr val="374151"/>
                </a:solidFill>
                <a:effectLst/>
                <a:latin typeface="Söhne"/>
              </a:rPr>
              <a:t>Understands </a:t>
            </a:r>
            <a:r>
              <a:rPr lang="en-US" sz="1400" dirty="0">
                <a:solidFill>
                  <a:srgbClr val="374151"/>
                </a:solidFill>
                <a:latin typeface="Söhne"/>
              </a:rPr>
              <a:t> massive amount of</a:t>
            </a:r>
            <a:r>
              <a:rPr lang="en-US" sz="1400" b="0" i="0" dirty="0">
                <a:solidFill>
                  <a:srgbClr val="374151"/>
                </a:solidFill>
                <a:effectLst/>
                <a:latin typeface="Söhne"/>
              </a:rPr>
              <a:t> topics</a:t>
            </a:r>
            <a:r>
              <a:rPr lang="en-US" sz="1400" dirty="0">
                <a:solidFill>
                  <a:srgbClr val="374151"/>
                </a:solidFill>
                <a:latin typeface="Söhne"/>
              </a:rPr>
              <a:t> to </a:t>
            </a:r>
            <a:r>
              <a:rPr lang="en-US" sz="1400" b="0" i="0" dirty="0">
                <a:solidFill>
                  <a:srgbClr val="374151"/>
                </a:solidFill>
                <a:effectLst/>
                <a:latin typeface="Söhne"/>
              </a:rPr>
              <a:t>Answer questions translate</a:t>
            </a:r>
            <a:r>
              <a:rPr lang="en-US" sz="1400" dirty="0">
                <a:solidFill>
                  <a:srgbClr val="374151"/>
                </a:solidFill>
                <a:latin typeface="Söhne"/>
              </a:rPr>
              <a:t>, </a:t>
            </a:r>
            <a:r>
              <a:rPr lang="en-US" sz="1400" b="0" i="0" dirty="0">
                <a:solidFill>
                  <a:srgbClr val="374151"/>
                </a:solidFill>
                <a:effectLst/>
                <a:latin typeface="Söhne"/>
              </a:rPr>
              <a:t>create (synthesize new knowledge)</a:t>
            </a:r>
          </a:p>
          <a:p>
            <a:pPr algn="l">
              <a:buFont typeface="Arial" panose="020B0604020202020204" pitchFamily="34" charset="0"/>
              <a:buChar char="•"/>
            </a:pPr>
            <a:r>
              <a:rPr lang="en-US" b="1" i="0" dirty="0">
                <a:solidFill>
                  <a:srgbClr val="374151"/>
                </a:solidFill>
                <a:effectLst/>
                <a:latin typeface="Söhne"/>
              </a:rPr>
              <a:t>Makes Predictions</a:t>
            </a:r>
            <a:r>
              <a:rPr lang="en-US" b="0" i="0" dirty="0">
                <a:solidFill>
                  <a:srgbClr val="374151"/>
                </a:solidFill>
                <a:effectLst/>
                <a:latin typeface="Söhne"/>
              </a:rPr>
              <a:t>: </a:t>
            </a:r>
            <a:r>
              <a:rPr lang="en-US" sz="1400" b="0" i="0" dirty="0">
                <a:solidFill>
                  <a:srgbClr val="374151"/>
                </a:solidFill>
                <a:effectLst/>
                <a:latin typeface="Söhne"/>
              </a:rPr>
              <a:t>Infers answers from data, language, words</a:t>
            </a:r>
          </a:p>
          <a:p>
            <a:pPr algn="l">
              <a:buFont typeface="Arial" panose="020B0604020202020204" pitchFamily="34" charset="0"/>
              <a:buChar char="•"/>
            </a:pPr>
            <a:r>
              <a:rPr lang="en-US" b="1" i="0" dirty="0">
                <a:solidFill>
                  <a:srgbClr val="374151"/>
                </a:solidFill>
                <a:effectLst/>
                <a:latin typeface="Söhne"/>
              </a:rPr>
              <a:t>Context-Aware Responses</a:t>
            </a:r>
            <a:r>
              <a:rPr lang="en-US" b="0" i="0" dirty="0">
                <a:solidFill>
                  <a:srgbClr val="374151"/>
                </a:solidFill>
                <a:effectLst/>
                <a:latin typeface="Söhne"/>
              </a:rPr>
              <a:t>: </a:t>
            </a:r>
            <a:r>
              <a:rPr lang="en-US" sz="1400" b="0" i="0" dirty="0">
                <a:solidFill>
                  <a:srgbClr val="374151"/>
                </a:solidFill>
                <a:effectLst/>
                <a:latin typeface="Söhne"/>
              </a:rPr>
              <a:t>Understands conversation history</a:t>
            </a:r>
            <a:r>
              <a:rPr lang="en-US" b="0" i="0" dirty="0">
                <a:solidFill>
                  <a:srgbClr val="374151"/>
                </a:solidFill>
                <a:effectLst/>
                <a:latin typeface="Söhne"/>
              </a:rPr>
              <a:t>.</a:t>
            </a:r>
          </a:p>
          <a:p>
            <a:pPr algn="l">
              <a:buFont typeface="Arial" panose="020B0604020202020204" pitchFamily="34" charset="0"/>
              <a:buChar char="•"/>
            </a:pPr>
            <a:r>
              <a:rPr lang="en-US" b="1" i="0" dirty="0">
                <a:solidFill>
                  <a:srgbClr val="374151"/>
                </a:solidFill>
                <a:effectLst/>
                <a:latin typeface="Söhne"/>
              </a:rPr>
              <a:t>Handles Complex Instructions</a:t>
            </a:r>
            <a:r>
              <a:rPr lang="en-US" b="0" i="0" dirty="0">
                <a:solidFill>
                  <a:srgbClr val="374151"/>
                </a:solidFill>
                <a:effectLst/>
                <a:latin typeface="Söhne"/>
              </a:rPr>
              <a:t>: </a:t>
            </a:r>
            <a:r>
              <a:rPr lang="en-US" sz="1400" b="0" i="0" dirty="0">
                <a:solidFill>
                  <a:srgbClr val="374151"/>
                </a:solidFill>
                <a:effectLst/>
                <a:latin typeface="Söhne"/>
              </a:rPr>
              <a:t>Understands nuanced requests.</a:t>
            </a:r>
          </a:p>
          <a:p>
            <a:pPr algn="l">
              <a:buFont typeface="Arial" panose="020B0604020202020204" pitchFamily="34" charset="0"/>
              <a:buChar char="•"/>
            </a:pPr>
            <a:r>
              <a:rPr lang="en-US" b="1" dirty="0">
                <a:solidFill>
                  <a:srgbClr val="374151"/>
                </a:solidFill>
                <a:latin typeface="Söhne"/>
              </a:rPr>
              <a:t>Availability</a:t>
            </a:r>
            <a:r>
              <a:rPr lang="en-US" dirty="0">
                <a:solidFill>
                  <a:srgbClr val="374151"/>
                </a:solidFill>
                <a:latin typeface="Söhne"/>
              </a:rPr>
              <a:t>:  </a:t>
            </a:r>
            <a:r>
              <a:rPr lang="en-US" sz="1400" dirty="0">
                <a:solidFill>
                  <a:srgbClr val="374151"/>
                </a:solidFill>
                <a:latin typeface="Söhne"/>
              </a:rPr>
              <a:t>Through Bing (Microsoft, Free) and OpenAI (Paid, 20.00/month, Android/Apple (App Download)</a:t>
            </a:r>
            <a:endParaRPr lang="en-US" sz="1400" b="0" i="0" dirty="0">
              <a:solidFill>
                <a:srgbClr val="374151"/>
              </a:solidFill>
              <a:effectLst/>
              <a:latin typeface="Söhne"/>
            </a:endParaRPr>
          </a:p>
        </p:txBody>
      </p:sp>
      <p:sp>
        <p:nvSpPr>
          <p:cNvPr id="12" name="TextBox 11">
            <a:extLst>
              <a:ext uri="{FF2B5EF4-FFF2-40B4-BE49-F238E27FC236}">
                <a16:creationId xmlns:a16="http://schemas.microsoft.com/office/drawing/2014/main" id="{89D4C04B-1B1F-1D92-1C6E-CFCA4E0C7293}"/>
              </a:ext>
            </a:extLst>
          </p:cNvPr>
          <p:cNvSpPr txBox="1"/>
          <p:nvPr/>
        </p:nvSpPr>
        <p:spPr>
          <a:xfrm>
            <a:off x="7208112" y="4446515"/>
            <a:ext cx="4244310" cy="2308324"/>
          </a:xfrm>
          <a:prstGeom prst="rect">
            <a:avLst/>
          </a:prstGeom>
          <a:noFill/>
        </p:spPr>
        <p:txBody>
          <a:bodyPr wrap="square">
            <a:spAutoFit/>
          </a:bodyPr>
          <a:lstStyle/>
          <a:p>
            <a:r>
              <a:rPr lang="en-US" dirty="0"/>
              <a:t>Sam Altman, CEO, Ilya </a:t>
            </a:r>
            <a:r>
              <a:rPr lang="en-US" dirty="0" err="1"/>
              <a:t>Sutskever</a:t>
            </a:r>
            <a:r>
              <a:rPr lang="en-US" dirty="0"/>
              <a:t>, Chief Scientist, Satya Nadella, Microsoft CEO, Greg Brockman, President</a:t>
            </a:r>
            <a:br>
              <a:rPr lang="en-US" dirty="0"/>
            </a:br>
            <a:br>
              <a:rPr lang="en-US" dirty="0"/>
            </a:br>
            <a:r>
              <a:rPr lang="en-US" dirty="0"/>
              <a:t>Main other Competing Models</a:t>
            </a:r>
            <a:br>
              <a:rPr lang="en-US" dirty="0"/>
            </a:br>
            <a:r>
              <a:rPr lang="en-US" dirty="0"/>
              <a:t>Gemini Pro/Ultra (2024)</a:t>
            </a:r>
            <a:br>
              <a:rPr lang="en-US" dirty="0"/>
            </a:br>
            <a:r>
              <a:rPr lang="en-US" dirty="0"/>
              <a:t>Claude 2 Anthropic</a:t>
            </a:r>
            <a:br>
              <a:rPr lang="en-US" dirty="0"/>
            </a:br>
            <a:r>
              <a:rPr lang="en-US" dirty="0" err="1"/>
              <a:t>Mixtral</a:t>
            </a:r>
            <a:r>
              <a:rPr lang="en-US" dirty="0"/>
              <a:t> </a:t>
            </a:r>
          </a:p>
        </p:txBody>
      </p:sp>
      <p:pic>
        <p:nvPicPr>
          <p:cNvPr id="13" name="Picture 12">
            <a:extLst>
              <a:ext uri="{FF2B5EF4-FFF2-40B4-BE49-F238E27FC236}">
                <a16:creationId xmlns:a16="http://schemas.microsoft.com/office/drawing/2014/main" id="{0AA179E1-A887-17C7-DBBE-AE5D7627DFD6}"/>
              </a:ext>
            </a:extLst>
          </p:cNvPr>
          <p:cNvPicPr>
            <a:picLocks noChangeAspect="1"/>
          </p:cNvPicPr>
          <p:nvPr/>
        </p:nvPicPr>
        <p:blipFill rotWithShape="1">
          <a:blip r:embed="rId5"/>
          <a:srcRect l="37587" r="35044" b="33244"/>
          <a:stretch/>
        </p:blipFill>
        <p:spPr>
          <a:xfrm>
            <a:off x="10485222" y="1963369"/>
            <a:ext cx="967200" cy="1105231"/>
          </a:xfrm>
          <a:prstGeom prst="rect">
            <a:avLst/>
          </a:prstGeom>
        </p:spPr>
      </p:pic>
    </p:spTree>
    <p:extLst>
      <p:ext uri="{BB962C8B-B14F-4D97-AF65-F5344CB8AC3E}">
        <p14:creationId xmlns:p14="http://schemas.microsoft.com/office/powerpoint/2010/main" val="2440429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6632-5A11-EB8E-A3E3-5E7F91E89E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CFEF91-ABCD-22EB-6354-AF0191883F6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5D78E9F-69C3-159E-24C0-937716E2B545}"/>
              </a:ext>
            </a:extLst>
          </p:cNvPr>
          <p:cNvPicPr>
            <a:picLocks noChangeAspect="1"/>
          </p:cNvPicPr>
          <p:nvPr/>
        </p:nvPicPr>
        <p:blipFill>
          <a:blip r:embed="rId2"/>
          <a:stretch>
            <a:fillRect/>
          </a:stretch>
        </p:blipFill>
        <p:spPr>
          <a:xfrm>
            <a:off x="325277" y="9763"/>
            <a:ext cx="11541446" cy="6889029"/>
          </a:xfrm>
          <a:prstGeom prst="rect">
            <a:avLst/>
          </a:prstGeom>
        </p:spPr>
      </p:pic>
      <p:sp>
        <p:nvSpPr>
          <p:cNvPr id="4" name="TextBox 3">
            <a:extLst>
              <a:ext uri="{FF2B5EF4-FFF2-40B4-BE49-F238E27FC236}">
                <a16:creationId xmlns:a16="http://schemas.microsoft.com/office/drawing/2014/main" id="{DD9A2CDD-0F42-DBE2-E042-DE21D46AF90B}"/>
              </a:ext>
            </a:extLst>
          </p:cNvPr>
          <p:cNvSpPr txBox="1"/>
          <p:nvPr/>
        </p:nvSpPr>
        <p:spPr>
          <a:xfrm>
            <a:off x="1627322" y="1690688"/>
            <a:ext cx="2836190" cy="738664"/>
          </a:xfrm>
          <a:prstGeom prst="rect">
            <a:avLst/>
          </a:prstGeom>
          <a:noFill/>
        </p:spPr>
        <p:txBody>
          <a:bodyPr wrap="square" rtlCol="0">
            <a:spAutoFit/>
          </a:bodyPr>
          <a:lstStyle/>
          <a:p>
            <a:r>
              <a:rPr lang="en-US" sz="1400" b="1" dirty="0"/>
              <a:t>Massive Multitask Language Understanding Test, (57 Tasks) from Math to Law and Computer Science</a:t>
            </a:r>
          </a:p>
        </p:txBody>
      </p:sp>
    </p:spTree>
    <p:extLst>
      <p:ext uri="{BB962C8B-B14F-4D97-AF65-F5344CB8AC3E}">
        <p14:creationId xmlns:p14="http://schemas.microsoft.com/office/powerpoint/2010/main" val="132392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DD38B5-38D2-148B-B32A-57C81C15F1D5}"/>
              </a:ext>
            </a:extLst>
          </p:cNvPr>
          <p:cNvPicPr>
            <a:picLocks noChangeAspect="1"/>
          </p:cNvPicPr>
          <p:nvPr/>
        </p:nvPicPr>
        <p:blipFill>
          <a:blip r:embed="rId2"/>
          <a:stretch>
            <a:fillRect/>
          </a:stretch>
        </p:blipFill>
        <p:spPr>
          <a:xfrm>
            <a:off x="2690192" y="-1"/>
            <a:ext cx="9444719" cy="6858000"/>
          </a:xfrm>
          <a:prstGeom prst="rect">
            <a:avLst/>
          </a:prstGeom>
        </p:spPr>
      </p:pic>
      <p:sp>
        <p:nvSpPr>
          <p:cNvPr id="2" name="Title 1">
            <a:extLst>
              <a:ext uri="{FF2B5EF4-FFF2-40B4-BE49-F238E27FC236}">
                <a16:creationId xmlns:a16="http://schemas.microsoft.com/office/drawing/2014/main" id="{A920143E-8D4A-5DD7-6881-B417473019F8}"/>
              </a:ext>
            </a:extLst>
          </p:cNvPr>
          <p:cNvSpPr>
            <a:spLocks noGrp="1"/>
          </p:cNvSpPr>
          <p:nvPr>
            <p:ph type="title"/>
          </p:nvPr>
        </p:nvSpPr>
        <p:spPr>
          <a:xfrm>
            <a:off x="50463" y="2766218"/>
            <a:ext cx="2732154" cy="1325563"/>
          </a:xfrm>
        </p:spPr>
        <p:txBody>
          <a:bodyPr>
            <a:normAutofit fontScale="90000"/>
          </a:bodyPr>
          <a:lstStyle/>
          <a:p>
            <a:r>
              <a:rPr lang="en-US" dirty="0"/>
              <a:t>How Intelligent is GPT 4? </a:t>
            </a:r>
            <a:br>
              <a:rPr lang="en-US" dirty="0"/>
            </a:br>
            <a:br>
              <a:rPr lang="en-US" dirty="0"/>
            </a:br>
            <a:r>
              <a:rPr lang="en-US" sz="2700" dirty="0"/>
              <a:t>Standardized </a:t>
            </a:r>
            <a:br>
              <a:rPr lang="en-US" sz="2700" dirty="0"/>
            </a:br>
            <a:r>
              <a:rPr lang="en-US" sz="2700" dirty="0"/>
              <a:t>High School and University Tests </a:t>
            </a:r>
            <a:br>
              <a:rPr lang="en-US" sz="2700" dirty="0"/>
            </a:br>
            <a:br>
              <a:rPr lang="en-US" sz="2700" dirty="0"/>
            </a:br>
            <a:r>
              <a:rPr lang="en-US" sz="2700" dirty="0"/>
              <a:t>(GPT3.5 &amp; GPT4.0</a:t>
            </a:r>
            <a:br>
              <a:rPr lang="en-US" sz="2700" dirty="0"/>
            </a:br>
            <a:r>
              <a:rPr lang="en-US" sz="2700" dirty="0"/>
              <a:t>Humans vs.</a:t>
            </a:r>
            <a:br>
              <a:rPr lang="en-US" sz="2700" dirty="0"/>
            </a:br>
            <a:r>
              <a:rPr lang="en-US" sz="2700" dirty="0"/>
              <a:t>Artificial Intelligence</a:t>
            </a:r>
          </a:p>
        </p:txBody>
      </p:sp>
      <p:sp>
        <p:nvSpPr>
          <p:cNvPr id="5" name="TextBox 4">
            <a:extLst>
              <a:ext uri="{FF2B5EF4-FFF2-40B4-BE49-F238E27FC236}">
                <a16:creationId xmlns:a16="http://schemas.microsoft.com/office/drawing/2014/main" id="{BF92568E-058E-8012-A1F6-4556FF4A6143}"/>
              </a:ext>
            </a:extLst>
          </p:cNvPr>
          <p:cNvSpPr txBox="1"/>
          <p:nvPr/>
        </p:nvSpPr>
        <p:spPr>
          <a:xfrm>
            <a:off x="11201399" y="725557"/>
            <a:ext cx="583814" cy="369332"/>
          </a:xfrm>
          <a:prstGeom prst="rect">
            <a:avLst/>
          </a:prstGeom>
          <a:noFill/>
        </p:spPr>
        <p:txBody>
          <a:bodyPr wrap="none" rtlCol="0">
            <a:spAutoFit/>
          </a:bodyPr>
          <a:lstStyle/>
          <a:p>
            <a:r>
              <a:rPr lang="en-US" dirty="0"/>
              <a:t>90%</a:t>
            </a:r>
          </a:p>
        </p:txBody>
      </p:sp>
      <p:sp>
        <p:nvSpPr>
          <p:cNvPr id="6" name="TextBox 5">
            <a:extLst>
              <a:ext uri="{FF2B5EF4-FFF2-40B4-BE49-F238E27FC236}">
                <a16:creationId xmlns:a16="http://schemas.microsoft.com/office/drawing/2014/main" id="{1DB27DB7-4AC4-CDF0-5970-06BA635512D6}"/>
              </a:ext>
            </a:extLst>
          </p:cNvPr>
          <p:cNvSpPr txBox="1"/>
          <p:nvPr/>
        </p:nvSpPr>
        <p:spPr>
          <a:xfrm>
            <a:off x="10816322" y="1272731"/>
            <a:ext cx="583814" cy="369332"/>
          </a:xfrm>
          <a:prstGeom prst="rect">
            <a:avLst/>
          </a:prstGeom>
          <a:noFill/>
        </p:spPr>
        <p:txBody>
          <a:bodyPr wrap="none" rtlCol="0">
            <a:spAutoFit/>
          </a:bodyPr>
          <a:lstStyle/>
          <a:p>
            <a:r>
              <a:rPr lang="en-US" dirty="0"/>
              <a:t>85%</a:t>
            </a:r>
          </a:p>
        </p:txBody>
      </p:sp>
      <p:sp>
        <p:nvSpPr>
          <p:cNvPr id="7" name="TextBox 6">
            <a:extLst>
              <a:ext uri="{FF2B5EF4-FFF2-40B4-BE49-F238E27FC236}">
                <a16:creationId xmlns:a16="http://schemas.microsoft.com/office/drawing/2014/main" id="{1DE11BDD-DD3E-C543-50B6-9340785678F5}"/>
              </a:ext>
            </a:extLst>
          </p:cNvPr>
          <p:cNvSpPr txBox="1"/>
          <p:nvPr/>
        </p:nvSpPr>
        <p:spPr>
          <a:xfrm>
            <a:off x="11493306" y="1732722"/>
            <a:ext cx="700833" cy="369332"/>
          </a:xfrm>
          <a:prstGeom prst="rect">
            <a:avLst/>
          </a:prstGeom>
          <a:noFill/>
        </p:spPr>
        <p:txBody>
          <a:bodyPr wrap="none" rtlCol="0">
            <a:spAutoFit/>
          </a:bodyPr>
          <a:lstStyle/>
          <a:p>
            <a:r>
              <a:rPr lang="en-US" dirty="0"/>
              <a:t>100%</a:t>
            </a:r>
          </a:p>
        </p:txBody>
      </p:sp>
      <p:sp>
        <p:nvSpPr>
          <p:cNvPr id="8" name="TextBox 7">
            <a:extLst>
              <a:ext uri="{FF2B5EF4-FFF2-40B4-BE49-F238E27FC236}">
                <a16:creationId xmlns:a16="http://schemas.microsoft.com/office/drawing/2014/main" id="{2A0D727E-7F4B-155B-F494-FD09C6B11C1E}"/>
              </a:ext>
            </a:extLst>
          </p:cNvPr>
          <p:cNvSpPr txBox="1"/>
          <p:nvPr/>
        </p:nvSpPr>
        <p:spPr>
          <a:xfrm>
            <a:off x="11227903" y="2880693"/>
            <a:ext cx="700833" cy="369332"/>
          </a:xfrm>
          <a:prstGeom prst="rect">
            <a:avLst/>
          </a:prstGeom>
          <a:noFill/>
        </p:spPr>
        <p:txBody>
          <a:bodyPr wrap="none" rtlCol="0">
            <a:spAutoFit/>
          </a:bodyPr>
          <a:lstStyle/>
          <a:p>
            <a:r>
              <a:rPr lang="en-US" dirty="0"/>
              <a:t>100%</a:t>
            </a:r>
          </a:p>
        </p:txBody>
      </p:sp>
      <p:sp>
        <p:nvSpPr>
          <p:cNvPr id="9" name="TextBox 8">
            <a:extLst>
              <a:ext uri="{FF2B5EF4-FFF2-40B4-BE49-F238E27FC236}">
                <a16:creationId xmlns:a16="http://schemas.microsoft.com/office/drawing/2014/main" id="{B5F3D3F0-CF3E-EF46-70F7-C48F7AEA0E70}"/>
              </a:ext>
            </a:extLst>
          </p:cNvPr>
          <p:cNvSpPr txBox="1"/>
          <p:nvPr/>
        </p:nvSpPr>
        <p:spPr>
          <a:xfrm>
            <a:off x="10904659" y="3721375"/>
            <a:ext cx="583814" cy="369332"/>
          </a:xfrm>
          <a:prstGeom prst="rect">
            <a:avLst/>
          </a:prstGeom>
          <a:noFill/>
        </p:spPr>
        <p:txBody>
          <a:bodyPr wrap="none" rtlCol="0">
            <a:spAutoFit/>
          </a:bodyPr>
          <a:lstStyle/>
          <a:p>
            <a:r>
              <a:rPr lang="en-US" dirty="0"/>
              <a:t>85%</a:t>
            </a:r>
          </a:p>
        </p:txBody>
      </p:sp>
      <p:sp>
        <p:nvSpPr>
          <p:cNvPr id="10" name="TextBox 9">
            <a:extLst>
              <a:ext uri="{FF2B5EF4-FFF2-40B4-BE49-F238E27FC236}">
                <a16:creationId xmlns:a16="http://schemas.microsoft.com/office/drawing/2014/main" id="{19C81DEF-A714-76B2-9594-162D1408D41D}"/>
              </a:ext>
            </a:extLst>
          </p:cNvPr>
          <p:cNvSpPr txBox="1"/>
          <p:nvPr/>
        </p:nvSpPr>
        <p:spPr>
          <a:xfrm>
            <a:off x="10320845" y="4453451"/>
            <a:ext cx="583814" cy="369332"/>
          </a:xfrm>
          <a:prstGeom prst="rect">
            <a:avLst/>
          </a:prstGeom>
          <a:noFill/>
        </p:spPr>
        <p:txBody>
          <a:bodyPr wrap="none" rtlCol="0">
            <a:spAutoFit/>
          </a:bodyPr>
          <a:lstStyle/>
          <a:p>
            <a:r>
              <a:rPr lang="en-US" dirty="0"/>
              <a:t>80%</a:t>
            </a:r>
          </a:p>
        </p:txBody>
      </p:sp>
      <p:pic>
        <p:nvPicPr>
          <p:cNvPr id="11" name="Picture 10">
            <a:extLst>
              <a:ext uri="{FF2B5EF4-FFF2-40B4-BE49-F238E27FC236}">
                <a16:creationId xmlns:a16="http://schemas.microsoft.com/office/drawing/2014/main" id="{06F11408-C0AD-B447-861D-8109D5F3CD0E}"/>
              </a:ext>
            </a:extLst>
          </p:cNvPr>
          <p:cNvPicPr>
            <a:picLocks noChangeAspect="1"/>
          </p:cNvPicPr>
          <p:nvPr/>
        </p:nvPicPr>
        <p:blipFill>
          <a:blip r:embed="rId3"/>
          <a:stretch>
            <a:fillRect/>
          </a:stretch>
        </p:blipFill>
        <p:spPr>
          <a:xfrm>
            <a:off x="11406607" y="2127822"/>
            <a:ext cx="798645" cy="493819"/>
          </a:xfrm>
          <a:prstGeom prst="rect">
            <a:avLst/>
          </a:prstGeom>
        </p:spPr>
      </p:pic>
      <p:sp>
        <p:nvSpPr>
          <p:cNvPr id="3" name="Oval 2">
            <a:extLst>
              <a:ext uri="{FF2B5EF4-FFF2-40B4-BE49-F238E27FC236}">
                <a16:creationId xmlns:a16="http://schemas.microsoft.com/office/drawing/2014/main" id="{9281CA0E-1512-7BEF-4F12-39F58B38E4B8}"/>
              </a:ext>
            </a:extLst>
          </p:cNvPr>
          <p:cNvSpPr/>
          <p:nvPr/>
        </p:nvSpPr>
        <p:spPr>
          <a:xfrm>
            <a:off x="4130804" y="5522615"/>
            <a:ext cx="1756194" cy="31485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13B588-4D93-5701-DE3D-E3422A9714CB}"/>
              </a:ext>
            </a:extLst>
          </p:cNvPr>
          <p:cNvSpPr/>
          <p:nvPr/>
        </p:nvSpPr>
        <p:spPr>
          <a:xfrm>
            <a:off x="4041632" y="3906041"/>
            <a:ext cx="1756194" cy="31485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D87AAED-7929-ACF3-6B05-EE3F5E576951}"/>
              </a:ext>
            </a:extLst>
          </p:cNvPr>
          <p:cNvSpPr/>
          <p:nvPr/>
        </p:nvSpPr>
        <p:spPr>
          <a:xfrm>
            <a:off x="3985733" y="1320585"/>
            <a:ext cx="1756194" cy="31485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F0CAE5B-8831-8C9D-AF9F-B525D1249DDA}"/>
              </a:ext>
            </a:extLst>
          </p:cNvPr>
          <p:cNvSpPr/>
          <p:nvPr/>
        </p:nvSpPr>
        <p:spPr>
          <a:xfrm>
            <a:off x="2925136" y="1916627"/>
            <a:ext cx="2872689" cy="342853"/>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CEC5D3C-0A63-901F-EAF6-971F0F4130C1}"/>
              </a:ext>
            </a:extLst>
          </p:cNvPr>
          <p:cNvSpPr/>
          <p:nvPr/>
        </p:nvSpPr>
        <p:spPr>
          <a:xfrm>
            <a:off x="3985733" y="5852901"/>
            <a:ext cx="1756194" cy="314852"/>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BC8CD40-01BD-65A6-E3FD-510CDEF52CEF}"/>
              </a:ext>
            </a:extLst>
          </p:cNvPr>
          <p:cNvSpPr/>
          <p:nvPr/>
        </p:nvSpPr>
        <p:spPr>
          <a:xfrm>
            <a:off x="2527556" y="4502083"/>
            <a:ext cx="3485618" cy="302096"/>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CAC8D4F-A33D-26FD-F916-75082CD084D6}"/>
              </a:ext>
            </a:extLst>
          </p:cNvPr>
          <p:cNvSpPr/>
          <p:nvPr/>
        </p:nvSpPr>
        <p:spPr>
          <a:xfrm>
            <a:off x="4187406" y="2164244"/>
            <a:ext cx="1756194" cy="369331"/>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801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EF51-B2AA-30F9-5272-9F134DD8D5B7}"/>
              </a:ext>
            </a:extLst>
          </p:cNvPr>
          <p:cNvSpPr>
            <a:spLocks noGrp="1"/>
          </p:cNvSpPr>
          <p:nvPr>
            <p:ph type="title"/>
          </p:nvPr>
        </p:nvSpPr>
        <p:spPr/>
        <p:txBody>
          <a:bodyPr>
            <a:normAutofit/>
          </a:bodyPr>
          <a:lstStyle/>
          <a:p>
            <a:r>
              <a:rPr lang="en-US" dirty="0"/>
              <a:t>ChatGPT AI Use Case Scenarios</a:t>
            </a:r>
            <a:br>
              <a:rPr lang="en-US" dirty="0"/>
            </a:br>
            <a:r>
              <a:rPr lang="en-US" sz="2200" dirty="0"/>
              <a:t>Shift in Knowledge Seeking from Search Engine Search to Direct Answers and Outcomes</a:t>
            </a:r>
          </a:p>
        </p:txBody>
      </p:sp>
      <p:sp>
        <p:nvSpPr>
          <p:cNvPr id="3" name="Content Placeholder 2">
            <a:extLst>
              <a:ext uri="{FF2B5EF4-FFF2-40B4-BE49-F238E27FC236}">
                <a16:creationId xmlns:a16="http://schemas.microsoft.com/office/drawing/2014/main" id="{35DD5AFE-57D5-4301-98C2-FFAF45C486A9}"/>
              </a:ext>
            </a:extLst>
          </p:cNvPr>
          <p:cNvSpPr>
            <a:spLocks noGrp="1"/>
          </p:cNvSpPr>
          <p:nvPr>
            <p:ph idx="1"/>
          </p:nvPr>
        </p:nvSpPr>
        <p:spPr>
          <a:xfrm>
            <a:off x="838200" y="1825625"/>
            <a:ext cx="6794715" cy="4351338"/>
          </a:xfrm>
        </p:spPr>
        <p:txBody>
          <a:bodyPr>
            <a:normAutofit fontScale="92500" lnSpcReduction="10000"/>
          </a:bodyPr>
          <a:lstStyle/>
          <a:p>
            <a:r>
              <a:rPr lang="en-US" sz="2200" b="1" dirty="0"/>
              <a:t>General Knowledge Seeking</a:t>
            </a:r>
            <a:r>
              <a:rPr lang="en-US" sz="2200" dirty="0"/>
              <a:t>, Language Translation, Knowledge Synthesis</a:t>
            </a:r>
          </a:p>
          <a:p>
            <a:r>
              <a:rPr lang="en-US" sz="2200" b="1" dirty="0"/>
              <a:t>Business</a:t>
            </a:r>
            <a:r>
              <a:rPr lang="en-US" sz="2200" dirty="0"/>
              <a:t>: Business Development, Marketing, Analysis, Decision Making, Customer Support/Service, Troubleshooting, Business Plans</a:t>
            </a:r>
          </a:p>
          <a:p>
            <a:r>
              <a:rPr lang="en-US" sz="2200" b="1" dirty="0"/>
              <a:t>Education and Learning</a:t>
            </a:r>
            <a:r>
              <a:rPr lang="en-US" sz="2200" dirty="0"/>
              <a:t>: Tutoring, language learning, homework, K-12, Undergraduates and Graduates</a:t>
            </a:r>
          </a:p>
          <a:p>
            <a:r>
              <a:rPr lang="en-US" sz="2200" b="1" dirty="0"/>
              <a:t>Content Creation</a:t>
            </a:r>
            <a:r>
              <a:rPr lang="en-US" sz="2200" dirty="0"/>
              <a:t>: Articles, stories, administrative help and documents, creative ideas, poetry, scripts</a:t>
            </a:r>
          </a:p>
          <a:p>
            <a:r>
              <a:rPr lang="en-US" sz="2200" b="1" dirty="0"/>
              <a:t>Data Analysis</a:t>
            </a:r>
            <a:r>
              <a:rPr lang="en-US" sz="2200" dirty="0"/>
              <a:t>: Summarization, analyzing data, generating reports, business analysis</a:t>
            </a:r>
            <a:br>
              <a:rPr lang="en-US" sz="2200" dirty="0"/>
            </a:br>
            <a:r>
              <a:rPr lang="en-US" sz="2200" b="1" dirty="0"/>
              <a:t>Wellness and Mental Health</a:t>
            </a:r>
            <a:r>
              <a:rPr lang="en-US" sz="2200" dirty="0"/>
              <a:t>: empathetic and professional responses</a:t>
            </a:r>
            <a:br>
              <a:rPr lang="en-US" sz="2200" dirty="0"/>
            </a:br>
            <a:r>
              <a:rPr lang="en-US" sz="2200" b="1" dirty="0"/>
              <a:t>Personal Assistant</a:t>
            </a:r>
            <a:r>
              <a:rPr lang="en-US" sz="2200" dirty="0"/>
              <a:t>: Managing Schedules, organizing reminders</a:t>
            </a:r>
          </a:p>
          <a:p>
            <a:endParaRPr lang="en-US" dirty="0"/>
          </a:p>
        </p:txBody>
      </p:sp>
      <p:pic>
        <p:nvPicPr>
          <p:cNvPr id="4" name="Picture 3">
            <a:extLst>
              <a:ext uri="{FF2B5EF4-FFF2-40B4-BE49-F238E27FC236}">
                <a16:creationId xmlns:a16="http://schemas.microsoft.com/office/drawing/2014/main" id="{03944E78-654A-099F-68C0-7323A3F8107A}"/>
              </a:ext>
            </a:extLst>
          </p:cNvPr>
          <p:cNvPicPr>
            <a:picLocks noChangeAspect="1"/>
          </p:cNvPicPr>
          <p:nvPr/>
        </p:nvPicPr>
        <p:blipFill>
          <a:blip r:embed="rId2"/>
          <a:stretch>
            <a:fillRect/>
          </a:stretch>
        </p:blipFill>
        <p:spPr>
          <a:xfrm>
            <a:off x="7975169" y="1945037"/>
            <a:ext cx="3773837" cy="3773837"/>
          </a:xfrm>
          <a:prstGeom prst="rect">
            <a:avLst/>
          </a:prstGeom>
        </p:spPr>
      </p:pic>
    </p:spTree>
    <p:extLst>
      <p:ext uri="{BB962C8B-B14F-4D97-AF65-F5344CB8AC3E}">
        <p14:creationId xmlns:p14="http://schemas.microsoft.com/office/powerpoint/2010/main" val="248285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81EBC9-4F72-969B-F629-2202A946B22D}"/>
              </a:ext>
            </a:extLst>
          </p:cNvPr>
          <p:cNvSpPr>
            <a:spLocks noGrp="1"/>
          </p:cNvSpPr>
          <p:nvPr>
            <p:ph type="title"/>
          </p:nvPr>
        </p:nvSpPr>
        <p:spPr>
          <a:xfrm>
            <a:off x="2634332" y="753680"/>
            <a:ext cx="2604095" cy="1138529"/>
          </a:xfrm>
        </p:spPr>
        <p:txBody>
          <a:bodyPr anchor="ctr">
            <a:normAutofit/>
          </a:bodyPr>
          <a:lstStyle/>
          <a:p>
            <a:r>
              <a:rPr lang="en-US" sz="4000" b="1" dirty="0"/>
              <a:t>AI Histories</a:t>
            </a:r>
          </a:p>
        </p:txBody>
      </p:sp>
      <p:graphicFrame>
        <p:nvGraphicFramePr>
          <p:cNvPr id="22" name="Content Placeholder 2">
            <a:extLst>
              <a:ext uri="{FF2B5EF4-FFF2-40B4-BE49-F238E27FC236}">
                <a16:creationId xmlns:a16="http://schemas.microsoft.com/office/drawing/2014/main" id="{D18F411B-37D8-5FF0-FFE0-C5E31EE69DF2}"/>
              </a:ext>
            </a:extLst>
          </p:cNvPr>
          <p:cNvGraphicFramePr>
            <a:graphicFrameLocks noGrp="1"/>
          </p:cNvGraphicFramePr>
          <p:nvPr>
            <p:ph idx="1"/>
            <p:extLst>
              <p:ext uri="{D42A27DB-BD31-4B8C-83A1-F6EECF244321}">
                <p14:modId xmlns:p14="http://schemas.microsoft.com/office/powerpoint/2010/main" val="3009173876"/>
              </p:ext>
            </p:extLst>
          </p:nvPr>
        </p:nvGraphicFramePr>
        <p:xfrm>
          <a:off x="0" y="1720312"/>
          <a:ext cx="7267627" cy="4605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Sphere of mesh and nodes">
            <a:extLst>
              <a:ext uri="{FF2B5EF4-FFF2-40B4-BE49-F238E27FC236}">
                <a16:creationId xmlns:a16="http://schemas.microsoft.com/office/drawing/2014/main" id="{431A569A-5A5C-CE3F-9FF2-7155233D42BC}"/>
              </a:ext>
            </a:extLst>
          </p:cNvPr>
          <p:cNvPicPr>
            <a:picLocks noChangeAspect="1"/>
          </p:cNvPicPr>
          <p:nvPr/>
        </p:nvPicPr>
        <p:blipFill rotWithShape="1">
          <a:blip r:embed="rId7"/>
          <a:srcRect l="36585" r="5171" b="-1"/>
          <a:stretch/>
        </p:blipFill>
        <p:spPr>
          <a:xfrm>
            <a:off x="7346196" y="359601"/>
            <a:ext cx="4767235" cy="6138797"/>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644188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CF1846-3667-17CF-B68A-B87F248255A1}"/>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dirty="0"/>
              <a:t>Open AI’s GPT Store </a:t>
            </a:r>
            <a:br>
              <a:rPr lang="en-US" sz="3700" dirty="0"/>
            </a:br>
            <a:r>
              <a:rPr lang="en-US" sz="2200" dirty="0"/>
              <a:t>Memberships but Apps are free</a:t>
            </a:r>
          </a:p>
        </p:txBody>
      </p:sp>
      <p:grpSp>
        <p:nvGrpSpPr>
          <p:cNvPr id="24" name="Group 2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AD8DD6-35FE-60F1-D280-B870519A1565}"/>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Featured and Trending</a:t>
            </a:r>
            <a:br>
              <a:rPr lang="en-US" sz="2000" dirty="0"/>
            </a:br>
            <a:r>
              <a:rPr lang="en-US" sz="2000" dirty="0" err="1"/>
              <a:t>Dalle</a:t>
            </a:r>
            <a:r>
              <a:rPr lang="en-US" sz="2000" dirty="0"/>
              <a:t> (Multimodal Based)</a:t>
            </a:r>
            <a:br>
              <a:rPr lang="en-US" sz="2000" dirty="0"/>
            </a:br>
            <a:r>
              <a:rPr lang="en-US" sz="2000" dirty="0"/>
              <a:t>Writing Related</a:t>
            </a:r>
            <a:br>
              <a:rPr lang="en-US" sz="2000" dirty="0"/>
            </a:br>
            <a:r>
              <a:rPr lang="en-US" sz="2000" dirty="0"/>
              <a:t>Research and Analysis</a:t>
            </a:r>
            <a:br>
              <a:rPr lang="en-US" sz="2000" dirty="0"/>
            </a:br>
            <a:r>
              <a:rPr lang="en-US" sz="2000" dirty="0"/>
              <a:t>Programming</a:t>
            </a:r>
            <a:br>
              <a:rPr lang="en-US" sz="2000" dirty="0"/>
            </a:br>
            <a:r>
              <a:rPr lang="en-US" sz="2000" dirty="0"/>
              <a:t>Education</a:t>
            </a:r>
            <a:br>
              <a:rPr lang="en-US" sz="2000" dirty="0"/>
            </a:br>
            <a:r>
              <a:rPr lang="en-US" sz="2000" dirty="0"/>
              <a:t>Video Making, Marketing Related</a:t>
            </a:r>
            <a:br>
              <a:rPr lang="en-US" sz="2000" dirty="0"/>
            </a:br>
            <a:br>
              <a:rPr lang="en-US" sz="2000" dirty="0"/>
            </a:br>
            <a:endParaRPr lang="en-US" sz="2000" dirty="0"/>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E7E34CB-30EF-00B0-248E-9CB235DBA046}"/>
              </a:ext>
            </a:extLst>
          </p:cNvPr>
          <p:cNvPicPr>
            <a:picLocks noChangeAspect="1"/>
          </p:cNvPicPr>
          <p:nvPr/>
        </p:nvPicPr>
        <p:blipFill rotWithShape="1">
          <a:blip r:embed="rId2"/>
          <a:srcRect t="11522" r="1" b="18925"/>
          <a:stretch/>
        </p:blipFill>
        <p:spPr>
          <a:xfrm>
            <a:off x="5977788" y="799352"/>
            <a:ext cx="5425410" cy="5259296"/>
          </a:xfrm>
          <a:prstGeom prst="rect">
            <a:avLst/>
          </a:prstGeom>
        </p:spPr>
      </p:pic>
    </p:spTree>
    <p:extLst>
      <p:ext uri="{BB962C8B-B14F-4D97-AF65-F5344CB8AC3E}">
        <p14:creationId xmlns:p14="http://schemas.microsoft.com/office/powerpoint/2010/main" val="1321309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357D-51D3-0C90-E62F-EE94FA364EE0}"/>
              </a:ext>
            </a:extLst>
          </p:cNvPr>
          <p:cNvSpPr>
            <a:spLocks noGrp="1"/>
          </p:cNvSpPr>
          <p:nvPr>
            <p:ph type="title"/>
          </p:nvPr>
        </p:nvSpPr>
        <p:spPr>
          <a:xfrm>
            <a:off x="2535024" y="244392"/>
            <a:ext cx="6740951" cy="1325563"/>
          </a:xfrm>
        </p:spPr>
        <p:txBody>
          <a:bodyPr/>
          <a:lstStyle/>
          <a:p>
            <a:r>
              <a:rPr lang="en-US" dirty="0"/>
              <a:t>Research &amp; Analysis GPT 4.0</a:t>
            </a:r>
          </a:p>
        </p:txBody>
      </p:sp>
      <p:pic>
        <p:nvPicPr>
          <p:cNvPr id="7" name="Picture 6" descr="A screenshot of a web page&#10;&#10;Description automatically generated">
            <a:extLst>
              <a:ext uri="{FF2B5EF4-FFF2-40B4-BE49-F238E27FC236}">
                <a16:creationId xmlns:a16="http://schemas.microsoft.com/office/drawing/2014/main" id="{BEFDC1A5-8780-CEBD-8F9A-52DE90830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180" y="1569955"/>
            <a:ext cx="9383205" cy="5288045"/>
          </a:xfrm>
          <a:prstGeom prst="rect">
            <a:avLst/>
          </a:prstGeom>
        </p:spPr>
      </p:pic>
    </p:spTree>
    <p:extLst>
      <p:ext uri="{BB962C8B-B14F-4D97-AF65-F5344CB8AC3E}">
        <p14:creationId xmlns:p14="http://schemas.microsoft.com/office/powerpoint/2010/main" val="3796601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491B-CA11-1E5E-4A8F-75BAB789E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CE7C9-1D4B-7FBA-2805-D3E10447468A}"/>
              </a:ext>
            </a:extLst>
          </p:cNvPr>
          <p:cNvSpPr>
            <a:spLocks noGrp="1"/>
          </p:cNvSpPr>
          <p:nvPr>
            <p:ph type="title"/>
          </p:nvPr>
        </p:nvSpPr>
        <p:spPr>
          <a:xfrm>
            <a:off x="3823747" y="431113"/>
            <a:ext cx="4544505" cy="1325563"/>
          </a:xfrm>
        </p:spPr>
        <p:txBody>
          <a:bodyPr/>
          <a:lstStyle/>
          <a:p>
            <a:r>
              <a:rPr lang="en-US" dirty="0"/>
              <a:t>Education, GPT 4.0</a:t>
            </a:r>
          </a:p>
        </p:txBody>
      </p:sp>
      <p:pic>
        <p:nvPicPr>
          <p:cNvPr id="5" name="Content Placeholder 4" descr="A screenshot of a computer&#10;&#10;Description automatically generated">
            <a:extLst>
              <a:ext uri="{FF2B5EF4-FFF2-40B4-BE49-F238E27FC236}">
                <a16:creationId xmlns:a16="http://schemas.microsoft.com/office/drawing/2014/main" id="{ED85AA72-AD57-A494-09CF-199D789FE4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7910" y="1928569"/>
            <a:ext cx="8902045" cy="4929431"/>
          </a:xfrm>
        </p:spPr>
      </p:pic>
    </p:spTree>
    <p:extLst>
      <p:ext uri="{BB962C8B-B14F-4D97-AF65-F5344CB8AC3E}">
        <p14:creationId xmlns:p14="http://schemas.microsoft.com/office/powerpoint/2010/main" val="1548442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76058E8-37AA-D431-B6E5-ED50BB2F3905}"/>
              </a:ext>
            </a:extLst>
          </p:cNvPr>
          <p:cNvPicPr>
            <a:picLocks noChangeAspect="1"/>
          </p:cNvPicPr>
          <p:nvPr/>
        </p:nvPicPr>
        <p:blipFill rotWithShape="1">
          <a:blip r:embed="rId2"/>
          <a:srcRect t="1052" r="-2" b="786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5">
            <a:extLst>
              <a:ext uri="{FF2B5EF4-FFF2-40B4-BE49-F238E27FC236}">
                <a16:creationId xmlns:a16="http://schemas.microsoft.com/office/drawing/2014/main" id="{F1DA0168-0703-B7ED-79D7-0B282002FA9A}"/>
              </a:ext>
            </a:extLst>
          </p:cNvPr>
          <p:cNvPicPr>
            <a:picLocks noChangeAspect="1"/>
          </p:cNvPicPr>
          <p:nvPr/>
        </p:nvPicPr>
        <p:blipFill rotWithShape="1">
          <a:blip r:embed="rId3"/>
          <a:srcRect r="5606"/>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4" name="Picture 3">
            <a:extLst>
              <a:ext uri="{FF2B5EF4-FFF2-40B4-BE49-F238E27FC236}">
                <a16:creationId xmlns:a16="http://schemas.microsoft.com/office/drawing/2014/main" id="{409056A9-CD42-4091-E6A0-C1A043BFD034}"/>
              </a:ext>
            </a:extLst>
          </p:cNvPr>
          <p:cNvPicPr>
            <a:picLocks noChangeAspect="1"/>
          </p:cNvPicPr>
          <p:nvPr/>
        </p:nvPicPr>
        <p:blipFill rotWithShape="1">
          <a:blip r:embed="rId4"/>
          <a:srcRect t="19817" r="2" b="11124"/>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5" name="Freeform: Shape 14">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7EF626-5F5B-1103-DC26-23B793F80476}"/>
              </a:ext>
            </a:extLst>
          </p:cNvPr>
          <p:cNvSpPr>
            <a:spLocks noGrp="1"/>
          </p:cNvSpPr>
          <p:nvPr>
            <p:ph type="title"/>
          </p:nvPr>
        </p:nvSpPr>
        <p:spPr>
          <a:xfrm>
            <a:off x="448056" y="685800"/>
            <a:ext cx="2807208" cy="1325563"/>
          </a:xfrm>
        </p:spPr>
        <p:txBody>
          <a:bodyPr>
            <a:normAutofit/>
          </a:bodyPr>
          <a:lstStyle/>
          <a:p>
            <a:r>
              <a:rPr lang="en-US" sz="2400" b="1" dirty="0"/>
              <a:t>Multimodal AI</a:t>
            </a:r>
            <a:r>
              <a:rPr lang="en-US" sz="2000" dirty="0"/>
              <a:t>, </a:t>
            </a:r>
            <a:r>
              <a:rPr lang="en-US" sz="1800" dirty="0"/>
              <a:t>GPT4 + </a:t>
            </a:r>
            <a:br>
              <a:rPr lang="en-US" sz="1800" dirty="0"/>
            </a:br>
            <a:r>
              <a:rPr lang="en-US" sz="1800" dirty="0"/>
              <a:t>Image/Voice/Audio-visual and Force Feedback Models (Robotics), 2024+</a:t>
            </a:r>
          </a:p>
        </p:txBody>
      </p:sp>
      <p:sp>
        <p:nvSpPr>
          <p:cNvPr id="19" name="Rectangle 1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3BCEB88-3AC7-53EF-D66A-A743D5C8A427}"/>
              </a:ext>
            </a:extLst>
          </p:cNvPr>
          <p:cNvSpPr>
            <a:spLocks noGrp="1"/>
          </p:cNvSpPr>
          <p:nvPr>
            <p:ph idx="1"/>
          </p:nvPr>
        </p:nvSpPr>
        <p:spPr>
          <a:xfrm>
            <a:off x="63313" y="2236772"/>
            <a:ext cx="3945815" cy="3922776"/>
          </a:xfrm>
        </p:spPr>
        <p:txBody>
          <a:bodyPr>
            <a:normAutofit fontScale="92500" lnSpcReduction="20000"/>
          </a:bodyPr>
          <a:lstStyle/>
          <a:p>
            <a:r>
              <a:rPr lang="en-US" sz="1700" b="1" dirty="0"/>
              <a:t>Image Generators</a:t>
            </a:r>
            <a:br>
              <a:rPr lang="en-US" sz="1700" dirty="0"/>
            </a:br>
            <a:r>
              <a:rPr lang="en-US" sz="1700" dirty="0"/>
              <a:t>Dalle-3, </a:t>
            </a:r>
            <a:r>
              <a:rPr lang="en-US" sz="1700" dirty="0" err="1"/>
              <a:t>Midjourney</a:t>
            </a:r>
            <a:r>
              <a:rPr lang="en-US" sz="1700" dirty="0"/>
              <a:t> Stable  Diffusion</a:t>
            </a:r>
            <a:br>
              <a:rPr lang="en-US" sz="1700" dirty="0"/>
            </a:br>
            <a:r>
              <a:rPr lang="en-US" sz="1700" dirty="0"/>
              <a:t>Text to Image and Image to Video Models</a:t>
            </a:r>
          </a:p>
          <a:p>
            <a:r>
              <a:rPr lang="en-US" sz="1700" b="1" dirty="0"/>
              <a:t>Video Generators</a:t>
            </a:r>
            <a:r>
              <a:rPr lang="en-US" sz="1700" dirty="0"/>
              <a:t>: </a:t>
            </a:r>
            <a:br>
              <a:rPr lang="en-US" sz="1700" dirty="0"/>
            </a:br>
            <a:r>
              <a:rPr lang="en-US" sz="1700" dirty="0"/>
              <a:t>Runway, PIKA, Stable Diffusion Video, Lumiere, </a:t>
            </a:r>
            <a:br>
              <a:rPr lang="en-US" sz="1700" dirty="0"/>
            </a:br>
            <a:r>
              <a:rPr lang="en-US" sz="1700" dirty="0"/>
              <a:t>Image to Video, Text to Video, Video to Video</a:t>
            </a:r>
          </a:p>
          <a:p>
            <a:r>
              <a:rPr lang="en-US" sz="1700" b="1" dirty="0"/>
              <a:t>Device Integration &amp; Robots</a:t>
            </a:r>
            <a:r>
              <a:rPr lang="en-US" sz="1700" dirty="0"/>
              <a:t>:  </a:t>
            </a:r>
            <a:br>
              <a:rPr lang="en-US" sz="1700" dirty="0"/>
            </a:br>
            <a:r>
              <a:rPr lang="en-US" sz="1700" dirty="0"/>
              <a:t>Optimus (Tesla Bot), Boston Dynamics, NVIDIA, Meta’s </a:t>
            </a:r>
            <a:r>
              <a:rPr lang="en-US" sz="1700" dirty="0" err="1"/>
              <a:t>Rayban</a:t>
            </a:r>
            <a:r>
              <a:rPr lang="en-US" sz="1700" dirty="0"/>
              <a:t> Glasses AI + XR</a:t>
            </a:r>
            <a:br>
              <a:rPr lang="en-US" sz="1700" dirty="0"/>
            </a:br>
            <a:r>
              <a:rPr lang="en-US" sz="1700" dirty="0"/>
              <a:t>Smart Phone Integration</a:t>
            </a:r>
            <a:br>
              <a:rPr lang="en-US" sz="1700" dirty="0"/>
            </a:br>
            <a:endParaRPr lang="en-US" sz="1700" dirty="0"/>
          </a:p>
          <a:p>
            <a:r>
              <a:rPr lang="en-US" sz="1700" b="1" dirty="0"/>
              <a:t>Use Case Scenarios</a:t>
            </a:r>
            <a:r>
              <a:rPr lang="en-US" sz="1700" dirty="0"/>
              <a:t>:  </a:t>
            </a:r>
            <a:r>
              <a:rPr lang="en-US" sz="1700" dirty="0" err="1"/>
              <a:t>Powerpoint</a:t>
            </a:r>
            <a:r>
              <a:rPr lang="en-US" sz="1700" dirty="0"/>
              <a:t> to Essay, Natural Human Instructions:</a:t>
            </a:r>
            <a:br>
              <a:rPr lang="en-US" sz="1700" dirty="0"/>
            </a:br>
            <a:r>
              <a:rPr lang="en-US" sz="1700" dirty="0"/>
              <a:t>No code movement, PDF to Image</a:t>
            </a:r>
            <a:br>
              <a:rPr lang="en-US" sz="1700" dirty="0"/>
            </a:br>
            <a:r>
              <a:rPr lang="en-US" sz="1700" dirty="0"/>
              <a:t>Augmenting the Senses:</a:t>
            </a:r>
            <a:br>
              <a:rPr lang="en-US" sz="1700" dirty="0"/>
            </a:br>
            <a:r>
              <a:rPr lang="en-US" sz="1700" dirty="0"/>
              <a:t>XR (Extended Mixed  Media Reality + AI</a:t>
            </a:r>
            <a:br>
              <a:rPr lang="en-US" sz="1700" dirty="0"/>
            </a:br>
            <a:r>
              <a:rPr lang="en-US" sz="1700" dirty="0"/>
              <a:t>Artificial Intelligence   </a:t>
            </a:r>
          </a:p>
        </p:txBody>
      </p:sp>
      <p:pic>
        <p:nvPicPr>
          <p:cNvPr id="7" name="Picture 6">
            <a:extLst>
              <a:ext uri="{FF2B5EF4-FFF2-40B4-BE49-F238E27FC236}">
                <a16:creationId xmlns:a16="http://schemas.microsoft.com/office/drawing/2014/main" id="{4B18D93E-1BAC-3B8A-E6DF-FDEAFD462E3F}"/>
              </a:ext>
            </a:extLst>
          </p:cNvPr>
          <p:cNvPicPr>
            <a:picLocks noChangeAspect="1"/>
          </p:cNvPicPr>
          <p:nvPr/>
        </p:nvPicPr>
        <p:blipFill rotWithShape="1">
          <a:blip r:embed="rId5"/>
          <a:srcRect l="9022" r="18491" b="-3"/>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922736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1077-6C98-D3DB-F6F7-79AD0CF8392E}"/>
              </a:ext>
            </a:extLst>
          </p:cNvPr>
          <p:cNvSpPr>
            <a:spLocks noGrp="1"/>
          </p:cNvSpPr>
          <p:nvPr>
            <p:ph type="title"/>
          </p:nvPr>
        </p:nvSpPr>
        <p:spPr>
          <a:xfrm>
            <a:off x="334433" y="157616"/>
            <a:ext cx="10515600" cy="1325563"/>
          </a:xfrm>
        </p:spPr>
        <p:txBody>
          <a:bodyPr>
            <a:normAutofit/>
          </a:bodyPr>
          <a:lstStyle/>
          <a:p>
            <a:r>
              <a:rPr lang="en-US" sz="3600" dirty="0"/>
              <a:t>Autonomous Agents 2024</a:t>
            </a:r>
            <a:br>
              <a:rPr lang="en-US" dirty="0"/>
            </a:br>
            <a:r>
              <a:rPr lang="en-US" sz="2400" dirty="0"/>
              <a:t>Linked AI’s working  together</a:t>
            </a:r>
          </a:p>
        </p:txBody>
      </p:sp>
      <p:sp>
        <p:nvSpPr>
          <p:cNvPr id="3" name="Content Placeholder 2">
            <a:extLst>
              <a:ext uri="{FF2B5EF4-FFF2-40B4-BE49-F238E27FC236}">
                <a16:creationId xmlns:a16="http://schemas.microsoft.com/office/drawing/2014/main" id="{A21642D8-7437-562E-3DBF-D2265050B336}"/>
              </a:ext>
            </a:extLst>
          </p:cNvPr>
          <p:cNvSpPr>
            <a:spLocks noGrp="1"/>
          </p:cNvSpPr>
          <p:nvPr>
            <p:ph idx="1"/>
          </p:nvPr>
        </p:nvSpPr>
        <p:spPr>
          <a:xfrm>
            <a:off x="334433" y="1693650"/>
            <a:ext cx="5257800" cy="4351338"/>
          </a:xfrm>
        </p:spPr>
        <p:txBody>
          <a:bodyPr>
            <a:normAutofit fontScale="47500" lnSpcReduction="20000"/>
          </a:bodyPr>
          <a:lstStyle/>
          <a:p>
            <a:pPr marL="0" indent="0">
              <a:buNone/>
            </a:pPr>
            <a:r>
              <a:rPr lang="en-US" sz="3400" b="1" i="0" dirty="0">
                <a:solidFill>
                  <a:srgbClr val="374151"/>
                </a:solidFill>
                <a:effectLst/>
                <a:latin typeface="Söhne"/>
              </a:rPr>
              <a:t>Autonomous agents are </a:t>
            </a:r>
            <a:r>
              <a:rPr lang="en-US" sz="3400" b="1" dirty="0">
                <a:solidFill>
                  <a:srgbClr val="374151"/>
                </a:solidFill>
                <a:latin typeface="Söhne"/>
              </a:rPr>
              <a:t>AI s</a:t>
            </a:r>
            <a:r>
              <a:rPr lang="en-US" sz="3400" b="1" i="0" dirty="0">
                <a:solidFill>
                  <a:srgbClr val="374151"/>
                </a:solidFill>
                <a:effectLst/>
                <a:latin typeface="Söhne"/>
              </a:rPr>
              <a:t>ystems or entities that operate independently to perform tasks or make decisions</a:t>
            </a:r>
            <a:endParaRPr lang="en-US" dirty="0"/>
          </a:p>
          <a:p>
            <a:endParaRPr lang="en-US" dirty="0"/>
          </a:p>
          <a:p>
            <a:r>
              <a:rPr lang="en-US" b="1" dirty="0"/>
              <a:t>Autonomy</a:t>
            </a:r>
            <a:r>
              <a:rPr lang="en-US" dirty="0"/>
              <a:t>: Operates independently without human intervention.</a:t>
            </a:r>
          </a:p>
          <a:p>
            <a:r>
              <a:rPr lang="en-US" b="1" dirty="0"/>
              <a:t>Adaptability</a:t>
            </a:r>
            <a:r>
              <a:rPr lang="en-US" dirty="0"/>
              <a:t>: Learns and adapts to new environments and experiences.</a:t>
            </a:r>
          </a:p>
          <a:p>
            <a:r>
              <a:rPr lang="en-US" b="1" dirty="0"/>
              <a:t>Sensing and Perception</a:t>
            </a:r>
            <a:r>
              <a:rPr lang="en-US" dirty="0"/>
              <a:t>: Gathers data and research through sensors or API’s for decision-making.</a:t>
            </a:r>
          </a:p>
          <a:p>
            <a:r>
              <a:rPr lang="en-US" b="1" dirty="0"/>
              <a:t>Goal-Oriented</a:t>
            </a:r>
            <a:r>
              <a:rPr lang="en-US" dirty="0"/>
              <a:t>: Designed to achieve specific objectives or tasks.</a:t>
            </a:r>
          </a:p>
          <a:p>
            <a:r>
              <a:rPr lang="en-US" b="1" dirty="0"/>
              <a:t>Interactive</a:t>
            </a:r>
            <a:r>
              <a:rPr lang="en-US" dirty="0"/>
              <a:t>: Engages with the environment and other agents dynamically.</a:t>
            </a:r>
          </a:p>
          <a:p>
            <a:r>
              <a:rPr lang="en-US" b="1" dirty="0"/>
              <a:t>Examples</a:t>
            </a:r>
            <a:r>
              <a:rPr lang="en-US" dirty="0"/>
              <a:t> </a:t>
            </a:r>
            <a:r>
              <a:rPr lang="en-US" dirty="0" err="1"/>
              <a:t>Autogen</a:t>
            </a:r>
            <a:r>
              <a:rPr lang="en-US" dirty="0"/>
              <a:t>, Agent GPT, OpenAI GPT Store</a:t>
            </a:r>
            <a:br>
              <a:rPr lang="en-US" dirty="0"/>
            </a:br>
            <a:r>
              <a:rPr lang="en-US" dirty="0"/>
              <a:t>List: </a:t>
            </a:r>
            <a:r>
              <a:rPr lang="en-US" dirty="0">
                <a:hlinkClick r:id="rId2"/>
              </a:rPr>
              <a:t>https://toplist-central.com/list/best-autonomous-ai-agents</a:t>
            </a:r>
            <a:r>
              <a:rPr lang="en-US" dirty="0"/>
              <a:t>  </a:t>
            </a:r>
          </a:p>
          <a:p>
            <a:r>
              <a:rPr lang="en-US" b="1" dirty="0"/>
              <a:t>Tasks</a:t>
            </a:r>
            <a:r>
              <a:rPr lang="en-US" dirty="0"/>
              <a:t>:  Research and Produce a Paper or Business Report, Produce a Website and Marketing Plan, Research and Trade Stocks/Options</a:t>
            </a:r>
          </a:p>
        </p:txBody>
      </p:sp>
      <p:pic>
        <p:nvPicPr>
          <p:cNvPr id="4" name="Picture 3">
            <a:extLst>
              <a:ext uri="{FF2B5EF4-FFF2-40B4-BE49-F238E27FC236}">
                <a16:creationId xmlns:a16="http://schemas.microsoft.com/office/drawing/2014/main" id="{83AD80DA-2904-3F02-2FB2-1CDDBEFF0E8A}"/>
              </a:ext>
            </a:extLst>
          </p:cNvPr>
          <p:cNvPicPr>
            <a:picLocks noChangeAspect="1"/>
          </p:cNvPicPr>
          <p:nvPr/>
        </p:nvPicPr>
        <p:blipFill>
          <a:blip r:embed="rId3"/>
          <a:stretch>
            <a:fillRect/>
          </a:stretch>
        </p:blipFill>
        <p:spPr>
          <a:xfrm>
            <a:off x="5559896" y="160023"/>
            <a:ext cx="6632104" cy="6632104"/>
          </a:xfrm>
          <a:prstGeom prst="rect">
            <a:avLst/>
          </a:prstGeom>
        </p:spPr>
      </p:pic>
    </p:spTree>
    <p:extLst>
      <p:ext uri="{BB962C8B-B14F-4D97-AF65-F5344CB8AC3E}">
        <p14:creationId xmlns:p14="http://schemas.microsoft.com/office/powerpoint/2010/main" val="1003238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ABF8-3031-B0C5-EEE5-A325837CF324}"/>
              </a:ext>
            </a:extLst>
          </p:cNvPr>
          <p:cNvSpPr>
            <a:spLocks noGrp="1"/>
          </p:cNvSpPr>
          <p:nvPr>
            <p:ph type="title"/>
          </p:nvPr>
        </p:nvSpPr>
        <p:spPr>
          <a:xfrm>
            <a:off x="838200" y="365125"/>
            <a:ext cx="6442099" cy="1325563"/>
          </a:xfrm>
        </p:spPr>
        <p:txBody>
          <a:bodyPr/>
          <a:lstStyle/>
          <a:p>
            <a:pPr algn="ctr"/>
            <a:r>
              <a:rPr lang="en-US" dirty="0"/>
              <a:t>AI Ethics, Safety, Alignment,</a:t>
            </a:r>
            <a:br>
              <a:rPr lang="en-US" dirty="0"/>
            </a:br>
            <a:r>
              <a:rPr lang="en-US" dirty="0"/>
              <a:t>Accuracy and Precision</a:t>
            </a:r>
          </a:p>
        </p:txBody>
      </p:sp>
      <p:sp>
        <p:nvSpPr>
          <p:cNvPr id="3" name="Content Placeholder 2">
            <a:extLst>
              <a:ext uri="{FF2B5EF4-FFF2-40B4-BE49-F238E27FC236}">
                <a16:creationId xmlns:a16="http://schemas.microsoft.com/office/drawing/2014/main" id="{5DD4769F-5521-8055-41F2-A2ED3CE7CD3C}"/>
              </a:ext>
            </a:extLst>
          </p:cNvPr>
          <p:cNvSpPr>
            <a:spLocks noGrp="1"/>
          </p:cNvSpPr>
          <p:nvPr>
            <p:ph idx="1"/>
          </p:nvPr>
        </p:nvSpPr>
        <p:spPr>
          <a:xfrm>
            <a:off x="838200" y="1825625"/>
            <a:ext cx="6136037" cy="4351338"/>
          </a:xfrm>
        </p:spPr>
        <p:txBody>
          <a:bodyPr>
            <a:normAutofit fontScale="85000" lnSpcReduction="10000"/>
          </a:bodyPr>
          <a:lstStyle/>
          <a:p>
            <a:r>
              <a:rPr lang="en-US" dirty="0"/>
              <a:t>AI Hallucination</a:t>
            </a:r>
            <a:br>
              <a:rPr lang="en-US" dirty="0"/>
            </a:br>
            <a:r>
              <a:rPr lang="en-US" dirty="0"/>
              <a:t>(False Comments, Made up Results)</a:t>
            </a:r>
          </a:p>
          <a:p>
            <a:r>
              <a:rPr lang="en-US" dirty="0"/>
              <a:t>Bias and Data (Began 2017)</a:t>
            </a:r>
          </a:p>
          <a:p>
            <a:r>
              <a:rPr lang="en-US" dirty="0"/>
              <a:t>Neural Nets and Complexity</a:t>
            </a:r>
          </a:p>
          <a:p>
            <a:r>
              <a:rPr lang="en-US" dirty="0"/>
              <a:t>Ethics and Censorship</a:t>
            </a:r>
          </a:p>
          <a:p>
            <a:r>
              <a:rPr lang="en-US" dirty="0"/>
              <a:t>Ethics and Law</a:t>
            </a:r>
          </a:p>
          <a:p>
            <a:r>
              <a:rPr lang="en-US" dirty="0"/>
              <a:t>Alignment: Alignment with Human Values</a:t>
            </a:r>
          </a:p>
          <a:p>
            <a:r>
              <a:rPr lang="en-US" dirty="0"/>
              <a:t>Deep Fakes and Elections, Manipulation, Propaganda, Information Literacy</a:t>
            </a:r>
          </a:p>
          <a:p>
            <a:r>
              <a:rPr lang="en-US" dirty="0"/>
              <a:t>Constitution (Anthropic)</a:t>
            </a:r>
          </a:p>
          <a:p>
            <a:r>
              <a:rPr lang="en-US" dirty="0"/>
              <a:t>New Horizons for AI in Libraries (De Gruyter)</a:t>
            </a:r>
          </a:p>
        </p:txBody>
      </p:sp>
      <p:pic>
        <p:nvPicPr>
          <p:cNvPr id="4" name="Picture 3">
            <a:extLst>
              <a:ext uri="{FF2B5EF4-FFF2-40B4-BE49-F238E27FC236}">
                <a16:creationId xmlns:a16="http://schemas.microsoft.com/office/drawing/2014/main" id="{B7882C2C-40D3-5459-1D6E-0FBC0C84CFBB}"/>
              </a:ext>
            </a:extLst>
          </p:cNvPr>
          <p:cNvPicPr>
            <a:picLocks noChangeAspect="1"/>
          </p:cNvPicPr>
          <p:nvPr/>
        </p:nvPicPr>
        <p:blipFill>
          <a:blip r:embed="rId2"/>
          <a:stretch>
            <a:fillRect/>
          </a:stretch>
        </p:blipFill>
        <p:spPr>
          <a:xfrm>
            <a:off x="7445170" y="186015"/>
            <a:ext cx="4593418" cy="2582131"/>
          </a:xfrm>
          <a:prstGeom prst="rect">
            <a:avLst/>
          </a:prstGeom>
        </p:spPr>
      </p:pic>
      <p:pic>
        <p:nvPicPr>
          <p:cNvPr id="5" name="Picture 4">
            <a:extLst>
              <a:ext uri="{FF2B5EF4-FFF2-40B4-BE49-F238E27FC236}">
                <a16:creationId xmlns:a16="http://schemas.microsoft.com/office/drawing/2014/main" id="{5BC74BBC-8183-02BC-98B1-414356B3681F}"/>
              </a:ext>
            </a:extLst>
          </p:cNvPr>
          <p:cNvPicPr>
            <a:picLocks noChangeAspect="1"/>
          </p:cNvPicPr>
          <p:nvPr/>
        </p:nvPicPr>
        <p:blipFill>
          <a:blip r:embed="rId3"/>
          <a:stretch>
            <a:fillRect/>
          </a:stretch>
        </p:blipFill>
        <p:spPr>
          <a:xfrm>
            <a:off x="7652559" y="2868457"/>
            <a:ext cx="3989543" cy="3989543"/>
          </a:xfrm>
          <a:prstGeom prst="rect">
            <a:avLst/>
          </a:prstGeom>
        </p:spPr>
      </p:pic>
    </p:spTree>
    <p:extLst>
      <p:ext uri="{BB962C8B-B14F-4D97-AF65-F5344CB8AC3E}">
        <p14:creationId xmlns:p14="http://schemas.microsoft.com/office/powerpoint/2010/main" val="3800857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6714A-D2DF-9EA2-D071-171025C75455}"/>
              </a:ext>
            </a:extLst>
          </p:cNvPr>
          <p:cNvSpPr>
            <a:spLocks noGrp="1"/>
          </p:cNvSpPr>
          <p:nvPr>
            <p:ph type="title"/>
          </p:nvPr>
        </p:nvSpPr>
        <p:spPr>
          <a:xfrm>
            <a:off x="123985" y="942036"/>
            <a:ext cx="5986221" cy="1325563"/>
          </a:xfrm>
        </p:spPr>
        <p:txBody>
          <a:bodyPr>
            <a:normAutofit fontScale="90000"/>
          </a:bodyPr>
          <a:lstStyle/>
          <a:p>
            <a:r>
              <a:rPr lang="en-US" dirty="0"/>
              <a:t>AI, Artificial General Intelligence AGI and ASI (Artificial Superintelligence)</a:t>
            </a:r>
          </a:p>
        </p:txBody>
      </p:sp>
      <p:sp>
        <p:nvSpPr>
          <p:cNvPr id="3" name="Content Placeholder 2">
            <a:extLst>
              <a:ext uri="{FF2B5EF4-FFF2-40B4-BE49-F238E27FC236}">
                <a16:creationId xmlns:a16="http://schemas.microsoft.com/office/drawing/2014/main" id="{6D81238E-1B6F-176E-83CD-DC7F038F80A8}"/>
              </a:ext>
            </a:extLst>
          </p:cNvPr>
          <p:cNvSpPr>
            <a:spLocks noGrp="1"/>
          </p:cNvSpPr>
          <p:nvPr>
            <p:ph idx="1"/>
          </p:nvPr>
        </p:nvSpPr>
        <p:spPr>
          <a:xfrm>
            <a:off x="326756" y="2506662"/>
            <a:ext cx="5361122" cy="4351338"/>
          </a:xfrm>
        </p:spPr>
        <p:txBody>
          <a:bodyPr>
            <a:normAutofit/>
          </a:bodyPr>
          <a:lstStyle/>
          <a:p>
            <a:pPr marL="0" indent="0" algn="l">
              <a:buNone/>
            </a:pPr>
            <a:br>
              <a:rPr lang="en-US" b="1" i="0" dirty="0">
                <a:solidFill>
                  <a:srgbClr val="374151"/>
                </a:solidFill>
                <a:effectLst/>
                <a:latin typeface="Söhne"/>
              </a:rPr>
            </a:br>
            <a:r>
              <a:rPr lang="en-US" b="1" i="0" dirty="0">
                <a:solidFill>
                  <a:srgbClr val="374151"/>
                </a:solidFill>
                <a:effectLst/>
                <a:latin typeface="Söhne"/>
              </a:rPr>
              <a:t>AGI (Artificial General Intelligence)</a:t>
            </a:r>
            <a:r>
              <a:rPr lang="en-US" b="0" i="0" dirty="0">
                <a:solidFill>
                  <a:srgbClr val="374151"/>
                </a:solidFill>
                <a:effectLst/>
                <a:latin typeface="Söhne"/>
              </a:rPr>
              <a:t>: </a:t>
            </a:r>
            <a:r>
              <a:rPr lang="en-US" sz="2000" b="0" i="0" dirty="0">
                <a:solidFill>
                  <a:srgbClr val="374151"/>
                </a:solidFill>
                <a:effectLst/>
                <a:latin typeface="Söhne"/>
              </a:rPr>
              <a:t>A form of AI that equals average human intelligence, capable of performing any intellectual task that a human being can.</a:t>
            </a:r>
          </a:p>
          <a:p>
            <a:pPr algn="l"/>
            <a:r>
              <a:rPr lang="en-US" b="1" i="0" dirty="0">
                <a:solidFill>
                  <a:srgbClr val="374151"/>
                </a:solidFill>
                <a:effectLst/>
                <a:latin typeface="Söhne"/>
              </a:rPr>
              <a:t>ASI (Artificial Super Intelligence)</a:t>
            </a:r>
            <a:r>
              <a:rPr lang="en-US" b="0" i="0" dirty="0">
                <a:solidFill>
                  <a:srgbClr val="374151"/>
                </a:solidFill>
                <a:effectLst/>
                <a:latin typeface="Söhne"/>
              </a:rPr>
              <a:t>: </a:t>
            </a:r>
            <a:r>
              <a:rPr lang="en-US" sz="2000" b="0" i="0" dirty="0">
                <a:solidFill>
                  <a:srgbClr val="374151"/>
                </a:solidFill>
                <a:effectLst/>
                <a:latin typeface="Söhne"/>
              </a:rPr>
              <a:t>An AI that surpasses human intelligence across all areas, including creativity, general wisdom, and problem-solving.</a:t>
            </a:r>
          </a:p>
          <a:p>
            <a:endParaRPr lang="en-US" dirty="0"/>
          </a:p>
        </p:txBody>
      </p:sp>
      <p:pic>
        <p:nvPicPr>
          <p:cNvPr id="4" name="Picture 3">
            <a:extLst>
              <a:ext uri="{FF2B5EF4-FFF2-40B4-BE49-F238E27FC236}">
                <a16:creationId xmlns:a16="http://schemas.microsoft.com/office/drawing/2014/main" id="{B98B922D-65DA-9435-723B-B6B7EB8C8D79}"/>
              </a:ext>
            </a:extLst>
          </p:cNvPr>
          <p:cNvPicPr>
            <a:picLocks noChangeAspect="1"/>
          </p:cNvPicPr>
          <p:nvPr/>
        </p:nvPicPr>
        <p:blipFill>
          <a:blip r:embed="rId2"/>
          <a:stretch>
            <a:fillRect/>
          </a:stretch>
        </p:blipFill>
        <p:spPr>
          <a:xfrm>
            <a:off x="5881607" y="-1"/>
            <a:ext cx="6310393" cy="6842595"/>
          </a:xfrm>
          <a:prstGeom prst="rect">
            <a:avLst/>
          </a:prstGeom>
        </p:spPr>
      </p:pic>
    </p:spTree>
    <p:extLst>
      <p:ext uri="{BB962C8B-B14F-4D97-AF65-F5344CB8AC3E}">
        <p14:creationId xmlns:p14="http://schemas.microsoft.com/office/powerpoint/2010/main" val="2315668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FBD71-9C71-9895-8830-BD7E8F3B0B4D}"/>
              </a:ext>
            </a:extLst>
          </p:cNvPr>
          <p:cNvSpPr>
            <a:spLocks noGrp="1"/>
          </p:cNvSpPr>
          <p:nvPr>
            <p:ph type="title"/>
          </p:nvPr>
        </p:nvSpPr>
        <p:spPr/>
        <p:txBody>
          <a:bodyPr/>
          <a:lstStyle/>
          <a:p>
            <a:pPr algn="ctr"/>
            <a:r>
              <a:rPr lang="en-US" dirty="0"/>
              <a:t>Select Bibliography, Further Sources, </a:t>
            </a:r>
            <a:br>
              <a:rPr lang="en-US" dirty="0"/>
            </a:br>
            <a:r>
              <a:rPr lang="en-US" dirty="0"/>
              <a:t>February 2024</a:t>
            </a:r>
          </a:p>
        </p:txBody>
      </p:sp>
      <p:sp>
        <p:nvSpPr>
          <p:cNvPr id="3" name="Content Placeholder 2">
            <a:extLst>
              <a:ext uri="{FF2B5EF4-FFF2-40B4-BE49-F238E27FC236}">
                <a16:creationId xmlns:a16="http://schemas.microsoft.com/office/drawing/2014/main" id="{F6DF307F-1978-3B0A-849D-833E59B75147}"/>
              </a:ext>
            </a:extLst>
          </p:cNvPr>
          <p:cNvSpPr>
            <a:spLocks noGrp="1"/>
          </p:cNvSpPr>
          <p:nvPr>
            <p:ph idx="1"/>
          </p:nvPr>
        </p:nvSpPr>
        <p:spPr>
          <a:xfrm>
            <a:off x="838200" y="1825625"/>
            <a:ext cx="10515600" cy="4833592"/>
          </a:xfrm>
        </p:spPr>
        <p:txBody>
          <a:bodyPr>
            <a:normAutofit lnSpcReduction="10000"/>
          </a:bodyPr>
          <a:lstStyle/>
          <a:p>
            <a:pPr marL="0" indent="0">
              <a:buNone/>
            </a:pPr>
            <a:r>
              <a:rPr lang="en-US" sz="1200" b="1" dirty="0"/>
              <a:t>Language Models</a:t>
            </a:r>
          </a:p>
          <a:p>
            <a:pPr marL="0" indent="0">
              <a:buNone/>
            </a:pPr>
            <a:r>
              <a:rPr lang="en-US" sz="1200" dirty="0">
                <a:hlinkClick r:id="rId2"/>
              </a:rPr>
              <a:t>GPT 4: Open AI</a:t>
            </a:r>
            <a:r>
              <a:rPr lang="en-US" sz="1200" dirty="0"/>
              <a:t>  (Dalle-3, Multimodal, GPT Store, 20.00$)</a:t>
            </a:r>
          </a:p>
          <a:p>
            <a:pPr marL="0" indent="0">
              <a:buNone/>
            </a:pPr>
            <a:r>
              <a:rPr lang="en-US" sz="1200" dirty="0">
                <a:hlinkClick r:id="rId3"/>
              </a:rPr>
              <a:t>Gemini Ultra (2024)</a:t>
            </a:r>
            <a:endParaRPr lang="en-US" sz="1200" dirty="0"/>
          </a:p>
          <a:p>
            <a:pPr marL="0" indent="0">
              <a:buNone/>
            </a:pPr>
            <a:r>
              <a:rPr lang="en-US" sz="1200" dirty="0" err="1">
                <a:hlinkClick r:id="rId4"/>
              </a:rPr>
              <a:t>Mixtral</a:t>
            </a:r>
            <a:r>
              <a:rPr lang="en-US" sz="1200" dirty="0">
                <a:hlinkClick r:id="rId4"/>
              </a:rPr>
              <a:t> (</a:t>
            </a:r>
            <a:r>
              <a:rPr lang="en-US" sz="1200" dirty="0"/>
              <a:t>More Technical Knowledge Needed, Open Source)</a:t>
            </a:r>
          </a:p>
          <a:p>
            <a:pPr marL="0" indent="0">
              <a:buNone/>
            </a:pPr>
            <a:r>
              <a:rPr lang="en-US" sz="1200" dirty="0">
                <a:hlinkClick r:id="rId5"/>
              </a:rPr>
              <a:t>Microsoft Copilot </a:t>
            </a:r>
            <a:r>
              <a:rPr lang="en-US" sz="1200" dirty="0"/>
              <a:t>(GPT4, </a:t>
            </a:r>
            <a:r>
              <a:rPr lang="en-US" sz="1200" dirty="0" err="1"/>
              <a:t>Dalle</a:t>
            </a:r>
            <a:r>
              <a:rPr lang="en-US" sz="1200" dirty="0"/>
              <a:t>, Free, Limited Horizons on Knowledge)</a:t>
            </a:r>
          </a:p>
          <a:p>
            <a:pPr marL="0" indent="0">
              <a:buNone/>
            </a:pPr>
            <a:r>
              <a:rPr lang="en-US" sz="1200" b="1" dirty="0"/>
              <a:t>Image and Video Generators</a:t>
            </a:r>
          </a:p>
          <a:p>
            <a:pPr marL="0" indent="0">
              <a:buNone/>
            </a:pPr>
            <a:r>
              <a:rPr lang="en-US" sz="1200" dirty="0">
                <a:hlinkClick r:id="rId6"/>
              </a:rPr>
              <a:t>Dalle-3 (Open AI)</a:t>
            </a:r>
            <a:r>
              <a:rPr lang="en-US" sz="1200" dirty="0"/>
              <a:t>, </a:t>
            </a:r>
            <a:r>
              <a:rPr lang="en-US" sz="1200" dirty="0">
                <a:hlinkClick r:id="rId7"/>
              </a:rPr>
              <a:t>Midjourney</a:t>
            </a:r>
            <a:br>
              <a:rPr lang="en-US" sz="1200" dirty="0"/>
            </a:br>
            <a:r>
              <a:rPr lang="en-US" sz="1200" dirty="0">
                <a:hlinkClick r:id="rId8"/>
              </a:rPr>
              <a:t>PIKA Labs</a:t>
            </a:r>
            <a:r>
              <a:rPr lang="en-US" sz="1200" dirty="0">
                <a:hlinkClick r:id="rId9"/>
              </a:rPr>
              <a:t>, Runway</a:t>
            </a:r>
            <a:br>
              <a:rPr lang="en-US" sz="1200" dirty="0"/>
            </a:br>
            <a:r>
              <a:rPr lang="en-US" sz="1200" dirty="0"/>
              <a:t>Lumiere (2024)</a:t>
            </a:r>
          </a:p>
          <a:p>
            <a:pPr marL="0" indent="0">
              <a:buNone/>
            </a:pPr>
            <a:r>
              <a:rPr lang="en-US" sz="1200" b="1" dirty="0"/>
              <a:t>Autonomous Agents Top Lists</a:t>
            </a:r>
            <a:br>
              <a:rPr lang="en-US" sz="1200" dirty="0"/>
            </a:br>
            <a:r>
              <a:rPr lang="en-US" sz="1200" dirty="0">
                <a:hlinkClick r:id="rId10"/>
              </a:rPr>
              <a:t>Top 5</a:t>
            </a:r>
            <a:br>
              <a:rPr lang="en-US" sz="1200" dirty="0"/>
            </a:br>
            <a:r>
              <a:rPr lang="en-US" sz="1200" dirty="0">
                <a:hlinkClick r:id="rId10"/>
              </a:rPr>
              <a:t>Top 11</a:t>
            </a:r>
            <a:br>
              <a:rPr lang="en-US" sz="1200" dirty="0"/>
            </a:br>
            <a:br>
              <a:rPr lang="en-US" sz="1200" dirty="0"/>
            </a:br>
            <a:r>
              <a:rPr lang="en-US" sz="1200" b="1" dirty="0"/>
              <a:t>AI Websites and </a:t>
            </a:r>
            <a:r>
              <a:rPr lang="en-US" sz="1200" b="1" dirty="0" err="1"/>
              <a:t>Youtube</a:t>
            </a:r>
            <a:r>
              <a:rPr lang="en-US" sz="1200" b="1" dirty="0"/>
              <a:t> AI News</a:t>
            </a:r>
            <a:br>
              <a:rPr lang="en-US" sz="1200" dirty="0"/>
            </a:br>
            <a:r>
              <a:rPr lang="en-US" sz="1200" dirty="0">
                <a:hlinkClick r:id="rId11"/>
              </a:rPr>
              <a:t>Wes Roth</a:t>
            </a:r>
            <a:r>
              <a:rPr lang="en-US" sz="1200" dirty="0"/>
              <a:t>: General AI News</a:t>
            </a:r>
            <a:br>
              <a:rPr lang="en-US" sz="1200" dirty="0"/>
            </a:br>
            <a:r>
              <a:rPr lang="en-US" sz="1200" dirty="0" err="1">
                <a:hlinkClick r:id="rId12"/>
              </a:rPr>
              <a:t>MattVidPro</a:t>
            </a:r>
            <a:r>
              <a:rPr lang="en-US" sz="1200" dirty="0">
                <a:hlinkClick r:id="rId12"/>
              </a:rPr>
              <a:t> AI</a:t>
            </a:r>
            <a:r>
              <a:rPr lang="en-US" sz="1200" dirty="0"/>
              <a:t>: </a:t>
            </a:r>
            <a:r>
              <a:rPr lang="en-US" sz="1200" dirty="0" err="1"/>
              <a:t>Uninversity</a:t>
            </a:r>
            <a:r>
              <a:rPr lang="en-US" sz="1200" dirty="0"/>
              <a:t> </a:t>
            </a:r>
            <a:r>
              <a:rPr lang="en-US" sz="1200" dirty="0" err="1"/>
              <a:t>Millenial</a:t>
            </a:r>
            <a:r>
              <a:rPr lang="en-US" sz="1200" dirty="0"/>
              <a:t> Perspectives</a:t>
            </a:r>
            <a:br>
              <a:rPr lang="en-US" sz="1200" dirty="0"/>
            </a:br>
            <a:r>
              <a:rPr lang="en-US" sz="1200" dirty="0" err="1">
                <a:hlinkClick r:id="rId13"/>
              </a:rPr>
              <a:t>Mattew</a:t>
            </a:r>
            <a:r>
              <a:rPr lang="en-US" sz="1200" dirty="0">
                <a:hlinkClick r:id="rId13"/>
              </a:rPr>
              <a:t> Berman</a:t>
            </a:r>
            <a:r>
              <a:rPr lang="en-US" sz="1200" dirty="0"/>
              <a:t>: Programming and AI</a:t>
            </a:r>
            <a:br>
              <a:rPr lang="en-US" sz="1200" dirty="0"/>
            </a:br>
            <a:r>
              <a:rPr lang="en-US" sz="1200" dirty="0">
                <a:hlinkClick r:id="rId14"/>
              </a:rPr>
              <a:t>The AI Grid </a:t>
            </a:r>
            <a:r>
              <a:rPr lang="en-US" sz="1200" dirty="0"/>
              <a:t>(Good British AI News Site, Ph.D. Candidate)</a:t>
            </a:r>
            <a:br>
              <a:rPr lang="en-US" sz="1200" dirty="0"/>
            </a:br>
            <a:br>
              <a:rPr lang="en-US" sz="1200" dirty="0"/>
            </a:br>
            <a:r>
              <a:rPr lang="en-US" sz="1200" b="1" dirty="0"/>
              <a:t>Academic</a:t>
            </a:r>
            <a:br>
              <a:rPr lang="en-US" sz="1200" b="1" dirty="0"/>
            </a:br>
            <a:r>
              <a:rPr lang="en-US" sz="1200" dirty="0">
                <a:hlinkClick r:id="rId15"/>
              </a:rPr>
              <a:t>ResearchGate</a:t>
            </a:r>
            <a:r>
              <a:rPr lang="en-US" sz="1200" dirty="0"/>
              <a:t>, </a:t>
            </a:r>
            <a:r>
              <a:rPr lang="en-US" sz="1200" dirty="0">
                <a:hlinkClick r:id="rId16"/>
              </a:rPr>
              <a:t>Dr Raymond Uzwyshyn, </a:t>
            </a:r>
            <a:r>
              <a:rPr lang="en-US" sz="1200" dirty="0"/>
              <a:t> Papers, Presentations, Projects</a:t>
            </a:r>
            <a:br>
              <a:rPr lang="en-US" sz="1200" dirty="0"/>
            </a:br>
            <a:r>
              <a:rPr lang="en-US" sz="1200" dirty="0">
                <a:hlinkClick r:id="rId17"/>
              </a:rPr>
              <a:t>Dr. Alan Thompson</a:t>
            </a:r>
            <a:r>
              <a:rPr lang="en-US" sz="1200" dirty="0"/>
              <a:t>: Human/AI Benchmarking</a:t>
            </a:r>
            <a:br>
              <a:rPr lang="en-US" sz="1200" dirty="0"/>
            </a:br>
            <a:r>
              <a:rPr lang="en-US" sz="1200" dirty="0">
                <a:hlinkClick r:id="rId18"/>
              </a:rPr>
              <a:t>Two Minute Papers</a:t>
            </a:r>
            <a:r>
              <a:rPr lang="en-US" sz="1200" dirty="0"/>
              <a:t>, </a:t>
            </a:r>
            <a:r>
              <a:rPr lang="en-US" sz="1200" dirty="0">
                <a:hlinkClick r:id="rId19"/>
              </a:rPr>
              <a:t>Dr. </a:t>
            </a:r>
            <a:r>
              <a:rPr lang="en-US" sz="1200" dirty="0" err="1">
                <a:hlinkClick r:id="rId19"/>
              </a:rPr>
              <a:t>Karoly</a:t>
            </a:r>
            <a:r>
              <a:rPr lang="en-US" sz="1200" dirty="0">
                <a:hlinkClick r:id="rId19"/>
              </a:rPr>
              <a:t> </a:t>
            </a:r>
            <a:r>
              <a:rPr lang="en-US" sz="1200" dirty="0" err="1">
                <a:hlinkClick r:id="rId19"/>
              </a:rPr>
              <a:t>Zsolnai</a:t>
            </a:r>
            <a:r>
              <a:rPr lang="en-US" sz="1200" dirty="0">
                <a:hlinkClick r:id="rId19"/>
              </a:rPr>
              <a:t>-Feher</a:t>
            </a:r>
            <a:br>
              <a:rPr lang="en-US" sz="1200" dirty="0"/>
            </a:br>
            <a:endParaRPr lang="en-US" sz="1200" dirty="0"/>
          </a:p>
        </p:txBody>
      </p:sp>
      <p:sp>
        <p:nvSpPr>
          <p:cNvPr id="4" name="Content Placeholder 2">
            <a:extLst>
              <a:ext uri="{FF2B5EF4-FFF2-40B4-BE49-F238E27FC236}">
                <a16:creationId xmlns:a16="http://schemas.microsoft.com/office/drawing/2014/main" id="{8640725E-CF5A-451D-C53B-54BFDC98C77F}"/>
              </a:ext>
            </a:extLst>
          </p:cNvPr>
          <p:cNvSpPr txBox="1">
            <a:spLocks/>
          </p:cNvSpPr>
          <p:nvPr/>
        </p:nvSpPr>
        <p:spPr>
          <a:xfrm>
            <a:off x="838200" y="6144190"/>
            <a:ext cx="4250855" cy="71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a:t>Presentation</a:t>
            </a:r>
            <a:br>
              <a:rPr lang="en-US" sz="1200" dirty="0">
                <a:hlinkClick r:id="rId15"/>
              </a:rPr>
            </a:br>
            <a:r>
              <a:rPr lang="en-US" sz="1200" dirty="0">
                <a:hlinkClick r:id="rId15"/>
              </a:rPr>
              <a:t>https://www.researchgate.net/profile/Raymond-Uzwyshyn/research</a:t>
            </a:r>
            <a:endParaRPr lang="en-US" sz="1200" dirty="0"/>
          </a:p>
          <a:p>
            <a:pPr marL="0" indent="0">
              <a:buFont typeface="Arial" panose="020B0604020202020204" pitchFamily="34" charset="0"/>
              <a:buNone/>
            </a:pPr>
            <a:r>
              <a:rPr lang="en-US" sz="1200" dirty="0"/>
              <a:t>                                                  </a:t>
            </a:r>
          </a:p>
        </p:txBody>
      </p:sp>
    </p:spTree>
    <p:extLst>
      <p:ext uri="{BB962C8B-B14F-4D97-AF65-F5344CB8AC3E}">
        <p14:creationId xmlns:p14="http://schemas.microsoft.com/office/powerpoint/2010/main" val="134051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0B29-1ECE-54BE-98E4-E0C58DA2A284}"/>
              </a:ext>
            </a:extLst>
          </p:cNvPr>
          <p:cNvSpPr>
            <a:spLocks noGrp="1"/>
          </p:cNvSpPr>
          <p:nvPr>
            <p:ph type="title"/>
          </p:nvPr>
        </p:nvSpPr>
        <p:spPr>
          <a:xfrm>
            <a:off x="2286000" y="2828441"/>
            <a:ext cx="8192146" cy="791786"/>
          </a:xfrm>
        </p:spPr>
        <p:txBody>
          <a:bodyPr/>
          <a:lstStyle/>
          <a:p>
            <a:r>
              <a:rPr lang="en-US" dirty="0"/>
              <a:t>Questions and Comments? </a:t>
            </a:r>
          </a:p>
        </p:txBody>
      </p:sp>
      <p:sp>
        <p:nvSpPr>
          <p:cNvPr id="5" name="Content Placeholder 4">
            <a:extLst>
              <a:ext uri="{FF2B5EF4-FFF2-40B4-BE49-F238E27FC236}">
                <a16:creationId xmlns:a16="http://schemas.microsoft.com/office/drawing/2014/main" id="{E4A5301B-1934-60F5-230F-1B4D2E8417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01471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D4B0-6D5C-2AAC-C71A-D57D8B9A1D1D}"/>
              </a:ext>
            </a:extLst>
          </p:cNvPr>
          <p:cNvSpPr>
            <a:spLocks noGrp="1"/>
          </p:cNvSpPr>
          <p:nvPr>
            <p:ph type="title"/>
          </p:nvPr>
        </p:nvSpPr>
        <p:spPr/>
        <p:txBody>
          <a:bodyPr/>
          <a:lstStyle/>
          <a:p>
            <a:r>
              <a:rPr lang="en-US" dirty="0"/>
              <a:t>Marshall McLuhan: Extensions of Man</a:t>
            </a:r>
          </a:p>
        </p:txBody>
      </p:sp>
      <p:sp>
        <p:nvSpPr>
          <p:cNvPr id="3" name="Content Placeholder 2">
            <a:extLst>
              <a:ext uri="{FF2B5EF4-FFF2-40B4-BE49-F238E27FC236}">
                <a16:creationId xmlns:a16="http://schemas.microsoft.com/office/drawing/2014/main" id="{05A46726-C1E3-2CB3-E9C2-FD4D606A94F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23245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53F60-2D8C-121E-7005-600E8728FA1A}"/>
              </a:ext>
            </a:extLst>
          </p:cNvPr>
          <p:cNvSpPr>
            <a:spLocks noGrp="1"/>
          </p:cNvSpPr>
          <p:nvPr>
            <p:ph type="title"/>
          </p:nvPr>
        </p:nvSpPr>
        <p:spPr>
          <a:xfrm>
            <a:off x="85685" y="2390269"/>
            <a:ext cx="3097695" cy="1325563"/>
          </a:xfrm>
        </p:spPr>
        <p:txBody>
          <a:bodyPr>
            <a:normAutofit fontScale="90000"/>
          </a:bodyPr>
          <a:lstStyle/>
          <a:p>
            <a:r>
              <a:rPr lang="en-US" b="1" dirty="0"/>
              <a:t>Moore’s Law, </a:t>
            </a:r>
            <a:r>
              <a:rPr lang="en-US" sz="3100" b="1" dirty="0"/>
              <a:t>(Processing Power and AI)</a:t>
            </a:r>
            <a:br>
              <a:rPr lang="en-US" sz="3100" dirty="0"/>
            </a:br>
            <a:br>
              <a:rPr lang="en-US" dirty="0"/>
            </a:br>
            <a:r>
              <a:rPr lang="en-US" sz="3600" dirty="0"/>
              <a:t>Number of Transistors on an Integrated Circuits Doubles Every 2 years</a:t>
            </a:r>
          </a:p>
        </p:txBody>
      </p:sp>
      <p:pic>
        <p:nvPicPr>
          <p:cNvPr id="5" name="Content Placeholder 4" descr="A graph showing the growth of transistors&#10;&#10;Description automatically generated">
            <a:extLst>
              <a:ext uri="{FF2B5EF4-FFF2-40B4-BE49-F238E27FC236}">
                <a16:creationId xmlns:a16="http://schemas.microsoft.com/office/drawing/2014/main" id="{AFC4AA0F-584E-5F74-18FD-992B8B3DD5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3380" y="3560"/>
            <a:ext cx="8876098" cy="6907694"/>
          </a:xfrm>
        </p:spPr>
      </p:pic>
      <p:pic>
        <p:nvPicPr>
          <p:cNvPr id="6" name="Picture 5">
            <a:extLst>
              <a:ext uri="{FF2B5EF4-FFF2-40B4-BE49-F238E27FC236}">
                <a16:creationId xmlns:a16="http://schemas.microsoft.com/office/drawing/2014/main" id="{2225CA6C-D367-89D0-EA16-2DCCF757690B}"/>
              </a:ext>
            </a:extLst>
          </p:cNvPr>
          <p:cNvPicPr>
            <a:picLocks noChangeAspect="1"/>
          </p:cNvPicPr>
          <p:nvPr/>
        </p:nvPicPr>
        <p:blipFill>
          <a:blip r:embed="rId3"/>
          <a:stretch>
            <a:fillRect/>
          </a:stretch>
        </p:blipFill>
        <p:spPr>
          <a:xfrm>
            <a:off x="7406721" y="1046198"/>
            <a:ext cx="2210521" cy="1160524"/>
          </a:xfrm>
          <a:prstGeom prst="rect">
            <a:avLst/>
          </a:prstGeom>
        </p:spPr>
      </p:pic>
      <p:sp>
        <p:nvSpPr>
          <p:cNvPr id="7" name="TextBox 6">
            <a:extLst>
              <a:ext uri="{FF2B5EF4-FFF2-40B4-BE49-F238E27FC236}">
                <a16:creationId xmlns:a16="http://schemas.microsoft.com/office/drawing/2014/main" id="{B01C53A7-6DAE-084D-33EE-0B955611B6E4}"/>
              </a:ext>
            </a:extLst>
          </p:cNvPr>
          <p:cNvSpPr txBox="1"/>
          <p:nvPr/>
        </p:nvSpPr>
        <p:spPr>
          <a:xfrm>
            <a:off x="5393410" y="4602904"/>
            <a:ext cx="3076483" cy="646331"/>
          </a:xfrm>
          <a:prstGeom prst="rect">
            <a:avLst/>
          </a:prstGeom>
          <a:noFill/>
        </p:spPr>
        <p:txBody>
          <a:bodyPr wrap="none" rtlCol="0">
            <a:spAutoFit/>
          </a:bodyPr>
          <a:lstStyle/>
          <a:p>
            <a:r>
              <a:rPr lang="en-US" dirty="0"/>
              <a:t>Eliza: Mainframe and  Terminal</a:t>
            </a:r>
            <a:br>
              <a:rPr lang="en-US" dirty="0"/>
            </a:br>
            <a:r>
              <a:rPr lang="en-US" dirty="0"/>
              <a:t>50,000 Transistors (1982)</a:t>
            </a:r>
          </a:p>
        </p:txBody>
      </p:sp>
      <p:sp>
        <p:nvSpPr>
          <p:cNvPr id="8" name="TextBox 7">
            <a:extLst>
              <a:ext uri="{FF2B5EF4-FFF2-40B4-BE49-F238E27FC236}">
                <a16:creationId xmlns:a16="http://schemas.microsoft.com/office/drawing/2014/main" id="{7D72EDFE-30A3-D36A-1C83-A498F75DB191}"/>
              </a:ext>
            </a:extLst>
          </p:cNvPr>
          <p:cNvSpPr txBox="1"/>
          <p:nvPr/>
        </p:nvSpPr>
        <p:spPr>
          <a:xfrm>
            <a:off x="4210522" y="5250167"/>
            <a:ext cx="2365776" cy="369332"/>
          </a:xfrm>
          <a:prstGeom prst="rect">
            <a:avLst/>
          </a:prstGeom>
          <a:noFill/>
        </p:spPr>
        <p:txBody>
          <a:bodyPr wrap="none" rtlCol="0">
            <a:spAutoFit/>
          </a:bodyPr>
          <a:lstStyle/>
          <a:p>
            <a:r>
              <a:rPr lang="en-US" dirty="0"/>
              <a:t>5000 Transistors (1970)</a:t>
            </a:r>
          </a:p>
        </p:txBody>
      </p:sp>
      <p:sp>
        <p:nvSpPr>
          <p:cNvPr id="9" name="TextBox 8">
            <a:extLst>
              <a:ext uri="{FF2B5EF4-FFF2-40B4-BE49-F238E27FC236}">
                <a16:creationId xmlns:a16="http://schemas.microsoft.com/office/drawing/2014/main" id="{F6FA75DF-799C-DFE9-3F4C-4B7F902F69A3}"/>
              </a:ext>
            </a:extLst>
          </p:cNvPr>
          <p:cNvSpPr txBox="1"/>
          <p:nvPr/>
        </p:nvSpPr>
        <p:spPr>
          <a:xfrm>
            <a:off x="7621429" y="3457407"/>
            <a:ext cx="2774542" cy="646331"/>
          </a:xfrm>
          <a:prstGeom prst="rect">
            <a:avLst/>
          </a:prstGeom>
          <a:noFill/>
        </p:spPr>
        <p:txBody>
          <a:bodyPr wrap="none" rtlCol="0">
            <a:spAutoFit/>
          </a:bodyPr>
          <a:lstStyle/>
          <a:p>
            <a:r>
              <a:rPr lang="en-US" dirty="0"/>
              <a:t>Deep Blue/Kasparov</a:t>
            </a:r>
            <a:br>
              <a:rPr lang="en-US" dirty="0"/>
            </a:br>
            <a:r>
              <a:rPr lang="en-US" dirty="0"/>
              <a:t>5000,000 Transistors (1997)</a:t>
            </a:r>
          </a:p>
        </p:txBody>
      </p:sp>
      <p:sp>
        <p:nvSpPr>
          <p:cNvPr id="10" name="TextBox 9">
            <a:extLst>
              <a:ext uri="{FF2B5EF4-FFF2-40B4-BE49-F238E27FC236}">
                <a16:creationId xmlns:a16="http://schemas.microsoft.com/office/drawing/2014/main" id="{D7F1B563-614B-17D1-2EB3-BDC910AD5019}"/>
              </a:ext>
            </a:extLst>
          </p:cNvPr>
          <p:cNvSpPr txBox="1"/>
          <p:nvPr/>
        </p:nvSpPr>
        <p:spPr>
          <a:xfrm>
            <a:off x="10417732" y="1743938"/>
            <a:ext cx="1844800" cy="646331"/>
          </a:xfrm>
          <a:prstGeom prst="rect">
            <a:avLst/>
          </a:prstGeom>
          <a:noFill/>
        </p:spPr>
        <p:txBody>
          <a:bodyPr wrap="none" rtlCol="0">
            <a:spAutoFit/>
          </a:bodyPr>
          <a:lstStyle/>
          <a:p>
            <a:r>
              <a:rPr lang="en-US" dirty="0"/>
              <a:t>5000, 000, 000</a:t>
            </a:r>
            <a:br>
              <a:rPr lang="en-US" dirty="0"/>
            </a:br>
            <a:r>
              <a:rPr lang="en-US" dirty="0"/>
              <a:t>Transistors (2014)</a:t>
            </a:r>
          </a:p>
        </p:txBody>
      </p:sp>
      <p:sp>
        <p:nvSpPr>
          <p:cNvPr id="11" name="TextBox 10">
            <a:extLst>
              <a:ext uri="{FF2B5EF4-FFF2-40B4-BE49-F238E27FC236}">
                <a16:creationId xmlns:a16="http://schemas.microsoft.com/office/drawing/2014/main" id="{508CBB15-1C6F-898C-E5E2-837ADB00FBB7}"/>
              </a:ext>
            </a:extLst>
          </p:cNvPr>
          <p:cNvSpPr txBox="1"/>
          <p:nvPr/>
        </p:nvSpPr>
        <p:spPr>
          <a:xfrm>
            <a:off x="9967808" y="933131"/>
            <a:ext cx="902811" cy="646331"/>
          </a:xfrm>
          <a:prstGeom prst="rect">
            <a:avLst/>
          </a:prstGeom>
          <a:noFill/>
        </p:spPr>
        <p:txBody>
          <a:bodyPr wrap="none" rtlCol="0">
            <a:spAutoFit/>
          </a:bodyPr>
          <a:lstStyle/>
          <a:p>
            <a:r>
              <a:rPr lang="en-US" dirty="0"/>
              <a:t>NVIDIA</a:t>
            </a:r>
            <a:br>
              <a:rPr lang="en-US" dirty="0"/>
            </a:br>
            <a:r>
              <a:rPr lang="en-US" dirty="0"/>
              <a:t>A/H100</a:t>
            </a:r>
          </a:p>
        </p:txBody>
      </p:sp>
    </p:spTree>
    <p:extLst>
      <p:ext uri="{BB962C8B-B14F-4D97-AF65-F5344CB8AC3E}">
        <p14:creationId xmlns:p14="http://schemas.microsoft.com/office/powerpoint/2010/main" val="3782880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E6BD-2F87-B1E7-2C00-CBA38D0985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948461-A91F-54F9-B012-47D4884F41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15427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F79C-4EF8-059A-CF94-D3A77F531C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BA449C-464A-9196-7B25-42763A77966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69102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F37D-DA32-077D-DB96-3B2D5DAED8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7E1A69-65D2-A57F-2D97-DC4BD5E529E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84504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90BF-1F02-FE74-0C3F-B98E6AD030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118E09-B97B-A83C-B025-004AFEBAF8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43384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5B121-3C15-33AE-809F-F9DDF1422F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5CBBD4-983F-0934-7543-A4A5BBCACBF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68345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0578D-292A-47F6-7E04-D8E2526345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53115E-2563-A52D-24AF-EAC5480102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66843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2A6FE-ED03-684D-7CE5-27BE6052D5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508969-534E-D43C-DE32-4D63A77D5C3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86766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66F7-1169-EB5B-21FD-CFF2815B5E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5ACB7C-0275-9152-5BD8-F741D406E2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51856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2073-1981-80BD-B2D9-2BA8B33980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88512C-38AC-2F06-B895-2D58EE38B2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5027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83762-1C95-7FA7-81CC-A029CB3A5EF8}"/>
              </a:ext>
            </a:extLst>
          </p:cNvPr>
          <p:cNvSpPr>
            <a:spLocks noGrp="1"/>
          </p:cNvSpPr>
          <p:nvPr>
            <p:ph type="title"/>
          </p:nvPr>
        </p:nvSpPr>
        <p:spPr>
          <a:xfrm>
            <a:off x="390940" y="2254871"/>
            <a:ext cx="2570921" cy="2348258"/>
          </a:xfrm>
        </p:spPr>
        <p:txBody>
          <a:bodyPr>
            <a:normAutofit fontScale="90000"/>
          </a:bodyPr>
          <a:lstStyle/>
          <a:p>
            <a:r>
              <a:rPr lang="en-US" dirty="0"/>
              <a:t>Data Storage,</a:t>
            </a:r>
            <a:br>
              <a:rPr lang="en-US" dirty="0"/>
            </a:br>
            <a:r>
              <a:rPr lang="en-US" dirty="0"/>
              <a:t>Memory</a:t>
            </a:r>
            <a:br>
              <a:rPr lang="en-US" dirty="0"/>
            </a:br>
            <a:r>
              <a:rPr lang="en-US" dirty="0"/>
              <a:t>and AI</a:t>
            </a:r>
            <a:br>
              <a:rPr lang="en-US" dirty="0"/>
            </a:br>
            <a:r>
              <a:rPr lang="en-US" dirty="0"/>
              <a:t>Cost/TB</a:t>
            </a:r>
            <a:br>
              <a:rPr lang="en-US" dirty="0"/>
            </a:br>
            <a:br>
              <a:rPr lang="en-US" dirty="0"/>
            </a:br>
            <a:r>
              <a:rPr lang="en-US" sz="3100" dirty="0"/>
              <a:t>(AI Requires</a:t>
            </a:r>
            <a:br>
              <a:rPr lang="en-US" sz="3100" dirty="0"/>
            </a:br>
            <a:r>
              <a:rPr lang="en-US" sz="3100" dirty="0"/>
              <a:t>Massive Datasets</a:t>
            </a:r>
            <a:br>
              <a:rPr lang="en-US" sz="3100" dirty="0"/>
            </a:br>
            <a:r>
              <a:rPr lang="en-US" sz="3100" dirty="0"/>
              <a:t>For Training</a:t>
            </a:r>
            <a:br>
              <a:rPr lang="en-US" sz="3100" dirty="0"/>
            </a:br>
            <a:r>
              <a:rPr lang="en-US" sz="3100" dirty="0"/>
              <a:t>Neural Nets)</a:t>
            </a:r>
          </a:p>
        </p:txBody>
      </p:sp>
      <p:pic>
        <p:nvPicPr>
          <p:cNvPr id="5" name="Content Placeholder 4" descr="A graph showing the cost of computer memory storage&#10;&#10;Description automatically generated">
            <a:extLst>
              <a:ext uri="{FF2B5EF4-FFF2-40B4-BE49-F238E27FC236}">
                <a16:creationId xmlns:a16="http://schemas.microsoft.com/office/drawing/2014/main" id="{91B30F10-F72B-755E-D351-186F9853A9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4733" y="0"/>
            <a:ext cx="9677938" cy="6831487"/>
          </a:xfrm>
        </p:spPr>
      </p:pic>
      <p:sp>
        <p:nvSpPr>
          <p:cNvPr id="6" name="Oval 5">
            <a:extLst>
              <a:ext uri="{FF2B5EF4-FFF2-40B4-BE49-F238E27FC236}">
                <a16:creationId xmlns:a16="http://schemas.microsoft.com/office/drawing/2014/main" id="{ED92456F-8224-B42D-8EBB-4544DE33D98A}"/>
              </a:ext>
            </a:extLst>
          </p:cNvPr>
          <p:cNvSpPr/>
          <p:nvPr/>
        </p:nvSpPr>
        <p:spPr>
          <a:xfrm>
            <a:off x="10117800" y="5450621"/>
            <a:ext cx="1770064" cy="725892"/>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E18728-9D17-FA60-44C2-B131C345AD92}"/>
              </a:ext>
            </a:extLst>
          </p:cNvPr>
          <p:cNvSpPr txBox="1"/>
          <p:nvPr/>
        </p:nvSpPr>
        <p:spPr>
          <a:xfrm>
            <a:off x="7692190" y="1211179"/>
            <a:ext cx="4058547" cy="1661993"/>
          </a:xfrm>
          <a:prstGeom prst="rect">
            <a:avLst/>
          </a:prstGeom>
          <a:noFill/>
        </p:spPr>
        <p:txBody>
          <a:bodyPr wrap="none" rtlCol="0">
            <a:spAutoFit/>
          </a:bodyPr>
          <a:lstStyle/>
          <a:p>
            <a:pPr algn="l">
              <a:buFont typeface="Arial" panose="020B0604020202020204" pitchFamily="34" charset="0"/>
              <a:buChar char="•"/>
            </a:pPr>
            <a:r>
              <a:rPr lang="en-US" sz="1200" b="1" i="0" dirty="0">
                <a:solidFill>
                  <a:schemeClr val="tx1">
                    <a:lumMod val="95000"/>
                    <a:lumOff val="5000"/>
                  </a:schemeClr>
                </a:solidFill>
                <a:effectLst/>
                <a:latin typeface="Söhne"/>
              </a:rPr>
              <a:t>1 Byte</a:t>
            </a:r>
            <a:r>
              <a:rPr lang="en-US" sz="1200" b="0" i="0" dirty="0">
                <a:solidFill>
                  <a:schemeClr val="tx1">
                    <a:lumMod val="95000"/>
                    <a:lumOff val="5000"/>
                  </a:schemeClr>
                </a:solidFill>
                <a:effectLst/>
                <a:latin typeface="Söhne"/>
              </a:rPr>
              <a:t> = 0.001 Kilobytes (KB)</a:t>
            </a:r>
          </a:p>
          <a:p>
            <a:pPr algn="l">
              <a:buFont typeface="Arial" panose="020B0604020202020204" pitchFamily="34" charset="0"/>
              <a:buChar char="•"/>
            </a:pPr>
            <a:r>
              <a:rPr lang="en-US" sz="1200" b="1" i="0" dirty="0">
                <a:solidFill>
                  <a:schemeClr val="tx1">
                    <a:lumMod val="95000"/>
                    <a:lumOff val="5000"/>
                  </a:schemeClr>
                </a:solidFill>
                <a:effectLst/>
                <a:latin typeface="Söhne"/>
              </a:rPr>
              <a:t>1 Kilobyte (KB)</a:t>
            </a:r>
            <a:r>
              <a:rPr lang="en-US" sz="1200" b="0" i="0" dirty="0">
                <a:solidFill>
                  <a:schemeClr val="tx1">
                    <a:lumMod val="95000"/>
                    <a:lumOff val="5000"/>
                  </a:schemeClr>
                </a:solidFill>
                <a:effectLst/>
                <a:latin typeface="Söhne"/>
              </a:rPr>
              <a:t> = 1 KB</a:t>
            </a:r>
          </a:p>
          <a:p>
            <a:pPr algn="l">
              <a:buFont typeface="Arial" panose="020B0604020202020204" pitchFamily="34" charset="0"/>
              <a:buChar char="•"/>
            </a:pPr>
            <a:r>
              <a:rPr lang="en-US" sz="1200" b="1" i="0" dirty="0">
                <a:solidFill>
                  <a:schemeClr val="tx1">
                    <a:lumMod val="95000"/>
                    <a:lumOff val="5000"/>
                  </a:schemeClr>
                </a:solidFill>
                <a:effectLst/>
                <a:latin typeface="Söhne"/>
              </a:rPr>
              <a:t>1 Megabyte (MB)</a:t>
            </a:r>
            <a:r>
              <a:rPr lang="en-US" sz="1200" b="0" i="0" dirty="0">
                <a:solidFill>
                  <a:schemeClr val="tx1">
                    <a:lumMod val="95000"/>
                    <a:lumOff val="5000"/>
                  </a:schemeClr>
                </a:solidFill>
                <a:effectLst/>
                <a:latin typeface="Söhne"/>
              </a:rPr>
              <a:t> = 1,000 KB</a:t>
            </a:r>
          </a:p>
          <a:p>
            <a:pPr algn="l">
              <a:buFont typeface="Arial" panose="020B0604020202020204" pitchFamily="34" charset="0"/>
              <a:buChar char="•"/>
            </a:pPr>
            <a:r>
              <a:rPr lang="en-US" sz="1200" b="1" i="0" dirty="0">
                <a:solidFill>
                  <a:schemeClr val="tx1">
                    <a:lumMod val="95000"/>
                    <a:lumOff val="5000"/>
                  </a:schemeClr>
                </a:solidFill>
                <a:effectLst/>
                <a:latin typeface="Söhne"/>
              </a:rPr>
              <a:t>1 Gigabyte (GB)</a:t>
            </a:r>
            <a:r>
              <a:rPr lang="en-US" sz="1200" b="0" i="0" dirty="0">
                <a:solidFill>
                  <a:schemeClr val="tx1">
                    <a:lumMod val="95000"/>
                    <a:lumOff val="5000"/>
                  </a:schemeClr>
                </a:solidFill>
                <a:effectLst/>
                <a:latin typeface="Söhne"/>
              </a:rPr>
              <a:t> = 1,000,000 KB</a:t>
            </a:r>
          </a:p>
          <a:p>
            <a:pPr algn="l">
              <a:buFont typeface="Arial" panose="020B0604020202020204" pitchFamily="34" charset="0"/>
              <a:buChar char="•"/>
            </a:pPr>
            <a:r>
              <a:rPr lang="en-US" sz="1200" b="1" i="0" dirty="0">
                <a:solidFill>
                  <a:schemeClr val="tx1">
                    <a:lumMod val="95000"/>
                    <a:lumOff val="5000"/>
                  </a:schemeClr>
                </a:solidFill>
                <a:effectLst/>
                <a:latin typeface="Söhne"/>
              </a:rPr>
              <a:t>1 Terabyte (TB)</a:t>
            </a:r>
            <a:r>
              <a:rPr lang="en-US" sz="1200" b="0" i="0" dirty="0">
                <a:solidFill>
                  <a:schemeClr val="tx1">
                    <a:lumMod val="95000"/>
                    <a:lumOff val="5000"/>
                  </a:schemeClr>
                </a:solidFill>
                <a:effectLst/>
                <a:latin typeface="Söhne"/>
              </a:rPr>
              <a:t> = 1,000,000,000 KB (1 Billion KB, Trillion Bytes</a:t>
            </a:r>
          </a:p>
          <a:p>
            <a:pPr algn="l">
              <a:buFont typeface="Arial" panose="020B0604020202020204" pitchFamily="34" charset="0"/>
              <a:buChar char="•"/>
            </a:pPr>
            <a:r>
              <a:rPr lang="en-US" sz="1200" b="1" i="0" dirty="0">
                <a:solidFill>
                  <a:schemeClr val="tx1">
                    <a:lumMod val="95000"/>
                    <a:lumOff val="5000"/>
                  </a:schemeClr>
                </a:solidFill>
                <a:effectLst/>
                <a:latin typeface="Söhne"/>
              </a:rPr>
              <a:t>1 Petabyte (PB)</a:t>
            </a:r>
            <a:r>
              <a:rPr lang="en-US" sz="1200" b="0" i="0" dirty="0">
                <a:solidFill>
                  <a:schemeClr val="tx1">
                    <a:lumMod val="95000"/>
                    <a:lumOff val="5000"/>
                  </a:schemeClr>
                </a:solidFill>
                <a:effectLst/>
                <a:latin typeface="Söhne"/>
              </a:rPr>
              <a:t> = 1,000,000,000,000 KB</a:t>
            </a:r>
          </a:p>
          <a:p>
            <a:pPr algn="l">
              <a:buFont typeface="Arial" panose="020B0604020202020204" pitchFamily="34" charset="0"/>
              <a:buChar char="•"/>
            </a:pPr>
            <a:r>
              <a:rPr lang="en-US" sz="1200" b="1" i="0" dirty="0">
                <a:solidFill>
                  <a:schemeClr val="tx1">
                    <a:lumMod val="95000"/>
                    <a:lumOff val="5000"/>
                  </a:schemeClr>
                </a:solidFill>
                <a:effectLst/>
                <a:latin typeface="Söhne"/>
              </a:rPr>
              <a:t>1 Exabyte (EB)</a:t>
            </a:r>
            <a:r>
              <a:rPr lang="en-US" sz="1200" b="0" i="0" dirty="0">
                <a:solidFill>
                  <a:schemeClr val="tx1">
                    <a:lumMod val="95000"/>
                    <a:lumOff val="5000"/>
                  </a:schemeClr>
                </a:solidFill>
                <a:effectLst/>
                <a:latin typeface="Söhne"/>
              </a:rPr>
              <a:t> = 1,000,000,000,000,000 KB</a:t>
            </a:r>
          </a:p>
          <a:p>
            <a:endParaRPr lang="en-US" dirty="0"/>
          </a:p>
        </p:txBody>
      </p:sp>
      <p:sp>
        <p:nvSpPr>
          <p:cNvPr id="7" name="TextBox 6">
            <a:extLst>
              <a:ext uri="{FF2B5EF4-FFF2-40B4-BE49-F238E27FC236}">
                <a16:creationId xmlns:a16="http://schemas.microsoft.com/office/drawing/2014/main" id="{77E494FB-437A-1A95-C86F-8BD3447F6E74}"/>
              </a:ext>
            </a:extLst>
          </p:cNvPr>
          <p:cNvSpPr txBox="1"/>
          <p:nvPr/>
        </p:nvSpPr>
        <p:spPr>
          <a:xfrm>
            <a:off x="8976055" y="3916552"/>
            <a:ext cx="3215945" cy="646331"/>
          </a:xfrm>
          <a:prstGeom prst="rect">
            <a:avLst/>
          </a:prstGeom>
          <a:noFill/>
        </p:spPr>
        <p:txBody>
          <a:bodyPr wrap="none" rtlCol="0">
            <a:spAutoFit/>
          </a:bodyPr>
          <a:lstStyle/>
          <a:p>
            <a:r>
              <a:rPr lang="en-US" dirty="0"/>
              <a:t>1 TB (2024) = 50.00-100.00 USD </a:t>
            </a:r>
            <a:br>
              <a:rPr lang="en-US" dirty="0"/>
            </a:br>
            <a:r>
              <a:rPr lang="en-US" dirty="0"/>
              <a:t>(Hard Drive or Cloud)</a:t>
            </a:r>
          </a:p>
        </p:txBody>
      </p:sp>
    </p:spTree>
    <p:extLst>
      <p:ext uri="{BB962C8B-B14F-4D97-AF65-F5344CB8AC3E}">
        <p14:creationId xmlns:p14="http://schemas.microsoft.com/office/powerpoint/2010/main" val="2596775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575A-9FB5-75C8-1E8D-FABF0151A430}"/>
              </a:ext>
            </a:extLst>
          </p:cNvPr>
          <p:cNvSpPr>
            <a:spLocks noGrp="1"/>
          </p:cNvSpPr>
          <p:nvPr>
            <p:ph type="title"/>
          </p:nvPr>
        </p:nvSpPr>
        <p:spPr/>
        <p:txBody>
          <a:bodyPr>
            <a:normAutofit fontScale="90000"/>
          </a:bodyPr>
          <a:lstStyle/>
          <a:p>
            <a:r>
              <a:rPr lang="en-US" dirty="0"/>
              <a:t>AI Requires: Processing Power (Microprocessor) + Data + Storage (Memory) + Global Networks</a:t>
            </a:r>
          </a:p>
        </p:txBody>
      </p:sp>
      <p:pic>
        <p:nvPicPr>
          <p:cNvPr id="4" name="Picture 3">
            <a:extLst>
              <a:ext uri="{FF2B5EF4-FFF2-40B4-BE49-F238E27FC236}">
                <a16:creationId xmlns:a16="http://schemas.microsoft.com/office/drawing/2014/main" id="{6873E7E6-5B6F-12D5-2428-421F2E08AEA8}"/>
              </a:ext>
            </a:extLst>
          </p:cNvPr>
          <p:cNvPicPr>
            <a:picLocks noChangeAspect="1"/>
          </p:cNvPicPr>
          <p:nvPr/>
        </p:nvPicPr>
        <p:blipFill>
          <a:blip r:embed="rId2"/>
          <a:stretch>
            <a:fillRect/>
          </a:stretch>
        </p:blipFill>
        <p:spPr>
          <a:xfrm>
            <a:off x="128046" y="1662915"/>
            <a:ext cx="3021127" cy="3165909"/>
          </a:xfrm>
          <a:prstGeom prst="rect">
            <a:avLst/>
          </a:prstGeom>
        </p:spPr>
      </p:pic>
      <p:pic>
        <p:nvPicPr>
          <p:cNvPr id="6" name="Picture 5">
            <a:extLst>
              <a:ext uri="{FF2B5EF4-FFF2-40B4-BE49-F238E27FC236}">
                <a16:creationId xmlns:a16="http://schemas.microsoft.com/office/drawing/2014/main" id="{2ED9E4E3-331F-D191-AC84-1EEFCC708C78}"/>
              </a:ext>
            </a:extLst>
          </p:cNvPr>
          <p:cNvPicPr>
            <a:picLocks noChangeAspect="1"/>
          </p:cNvPicPr>
          <p:nvPr/>
        </p:nvPicPr>
        <p:blipFill>
          <a:blip r:embed="rId3"/>
          <a:stretch>
            <a:fillRect/>
          </a:stretch>
        </p:blipFill>
        <p:spPr>
          <a:xfrm>
            <a:off x="3859327" y="1742967"/>
            <a:ext cx="7433087" cy="4534598"/>
          </a:xfrm>
          <a:prstGeom prst="rect">
            <a:avLst/>
          </a:prstGeom>
        </p:spPr>
      </p:pic>
      <p:pic>
        <p:nvPicPr>
          <p:cNvPr id="7" name="Picture 6">
            <a:extLst>
              <a:ext uri="{FF2B5EF4-FFF2-40B4-BE49-F238E27FC236}">
                <a16:creationId xmlns:a16="http://schemas.microsoft.com/office/drawing/2014/main" id="{7F04027E-F990-683E-A76D-19C19E5D3BFB}"/>
              </a:ext>
            </a:extLst>
          </p:cNvPr>
          <p:cNvPicPr>
            <a:picLocks noChangeAspect="1"/>
          </p:cNvPicPr>
          <p:nvPr/>
        </p:nvPicPr>
        <p:blipFill>
          <a:blip r:embed="rId4"/>
          <a:stretch>
            <a:fillRect/>
          </a:stretch>
        </p:blipFill>
        <p:spPr>
          <a:xfrm>
            <a:off x="228500" y="4828824"/>
            <a:ext cx="2820218" cy="1974153"/>
          </a:xfrm>
          <a:prstGeom prst="rect">
            <a:avLst/>
          </a:prstGeom>
        </p:spPr>
      </p:pic>
      <p:sp>
        <p:nvSpPr>
          <p:cNvPr id="8" name="TextBox 7">
            <a:extLst>
              <a:ext uri="{FF2B5EF4-FFF2-40B4-BE49-F238E27FC236}">
                <a16:creationId xmlns:a16="http://schemas.microsoft.com/office/drawing/2014/main" id="{1DB47A4B-C28B-5532-0993-3DD02746F31A}"/>
              </a:ext>
            </a:extLst>
          </p:cNvPr>
          <p:cNvSpPr txBox="1"/>
          <p:nvPr/>
        </p:nvSpPr>
        <p:spPr>
          <a:xfrm>
            <a:off x="3574028" y="6169709"/>
            <a:ext cx="8003683" cy="646331"/>
          </a:xfrm>
          <a:prstGeom prst="rect">
            <a:avLst/>
          </a:prstGeom>
          <a:noFill/>
        </p:spPr>
        <p:txBody>
          <a:bodyPr wrap="square" rtlCol="0">
            <a:spAutoFit/>
          </a:bodyPr>
          <a:lstStyle/>
          <a:p>
            <a:r>
              <a:rPr lang="en-US" dirty="0"/>
              <a:t>2014-2017, Texas Data Research Repository, Data Sharing, Collaboration, Data Visualization, Tableau, Discovery and Insights, Artificial Intelligence</a:t>
            </a:r>
          </a:p>
        </p:txBody>
      </p:sp>
    </p:spTree>
    <p:extLst>
      <p:ext uri="{BB962C8B-B14F-4D97-AF65-F5344CB8AC3E}">
        <p14:creationId xmlns:p14="http://schemas.microsoft.com/office/powerpoint/2010/main" val="4009785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8366F7-816C-FC80-42E4-7E2F13BB0CB8}"/>
              </a:ext>
            </a:extLst>
          </p:cNvPr>
          <p:cNvSpPr txBox="1"/>
          <p:nvPr/>
        </p:nvSpPr>
        <p:spPr>
          <a:xfrm>
            <a:off x="630936" y="505326"/>
            <a:ext cx="3742944" cy="5712594"/>
          </a:xfrm>
          <a:prstGeom prst="rect">
            <a:avLst/>
          </a:prstGeom>
        </p:spPr>
        <p:txBody>
          <a:bodyPr vert="horz" lIns="91440" tIns="45720" rIns="91440" bIns="45720" rtlCol="0" anchor="t">
            <a:normAutofit/>
          </a:bodyPr>
          <a:lstStyle/>
          <a:p>
            <a:pPr>
              <a:lnSpc>
                <a:spcPct val="90000"/>
              </a:lnSpc>
              <a:spcAft>
                <a:spcPts val="600"/>
              </a:spcAft>
            </a:pPr>
            <a:r>
              <a:rPr lang="en-US" sz="4000" b="1" dirty="0"/>
              <a:t>Dataverse </a:t>
            </a:r>
            <a:br>
              <a:rPr lang="en-US" sz="4000" b="1" dirty="0"/>
            </a:br>
            <a:r>
              <a:rPr lang="en-US" sz="4000" b="1" dirty="0"/>
              <a:t>Data Research Repository</a:t>
            </a:r>
            <a:br>
              <a:rPr lang="en-US" sz="4000" b="1" dirty="0"/>
            </a:br>
            <a:r>
              <a:rPr lang="en-US" sz="4000" b="1" dirty="0"/>
              <a:t>Metadata</a:t>
            </a:r>
          </a:p>
          <a:p>
            <a:pPr>
              <a:lnSpc>
                <a:spcPct val="90000"/>
              </a:lnSpc>
              <a:spcAft>
                <a:spcPts val="600"/>
              </a:spcAft>
            </a:pPr>
            <a:r>
              <a:rPr lang="en-US" sz="4000" b="1" dirty="0"/>
              <a:t> </a:t>
            </a:r>
            <a:br>
              <a:rPr lang="en-US" sz="2200" b="1" dirty="0"/>
            </a:br>
            <a:r>
              <a:rPr lang="en-US" sz="2200" dirty="0"/>
              <a:t>Dermatology Image Dataset, Dr. Philip </a:t>
            </a:r>
            <a:r>
              <a:rPr lang="en-US" sz="2200" dirty="0" err="1"/>
              <a:t>Tschandl</a:t>
            </a:r>
            <a:r>
              <a:rPr lang="en-US" sz="2200" dirty="0"/>
              <a:t>,  </a:t>
            </a:r>
            <a:r>
              <a:rPr lang="en-US" sz="2200" dirty="0" err="1"/>
              <a:t>Viennesse</a:t>
            </a:r>
            <a:r>
              <a:rPr lang="en-US" sz="2200" dirty="0"/>
              <a:t> Dermatologist</a:t>
            </a:r>
          </a:p>
          <a:p>
            <a:pPr marL="342900" indent="-342900">
              <a:lnSpc>
                <a:spcPct val="90000"/>
              </a:lnSpc>
              <a:spcAft>
                <a:spcPts val="600"/>
              </a:spcAft>
              <a:buFont typeface="Arial" panose="020B0604020202020204" pitchFamily="34" charset="0"/>
              <a:buChar char="•"/>
            </a:pPr>
            <a:r>
              <a:rPr lang="en-US" sz="2200" dirty="0"/>
              <a:t>Great Example of Open Science &amp; Metadata</a:t>
            </a:r>
          </a:p>
          <a:p>
            <a:pPr marL="342900" indent="-342900">
              <a:lnSpc>
                <a:spcPct val="90000"/>
              </a:lnSpc>
              <a:spcAft>
                <a:spcPts val="600"/>
              </a:spcAft>
              <a:buFont typeface="Arial" panose="020B0604020202020204" pitchFamily="34" charset="0"/>
              <a:buChar char="•"/>
            </a:pPr>
            <a:r>
              <a:rPr lang="en-US" sz="2000" dirty="0">
                <a:hlinkClick r:id="rId2"/>
              </a:rPr>
              <a:t>https://dataverse.harvard.edu/dataset.xhtml?persistentId=doi:10.7910/DVN/DBW86T</a:t>
            </a:r>
            <a:r>
              <a:rPr lang="en-US" sz="2000" dirty="0"/>
              <a:t> </a:t>
            </a:r>
          </a:p>
        </p:txBody>
      </p:sp>
      <p:pic>
        <p:nvPicPr>
          <p:cNvPr id="5" name="Content Placeholder 4" descr="Graphical user interface, text, application&#10;&#10;Description automatically generated">
            <a:extLst>
              <a:ext uri="{FF2B5EF4-FFF2-40B4-BE49-F238E27FC236}">
                <a16:creationId xmlns:a16="http://schemas.microsoft.com/office/drawing/2014/main" id="{30211326-7253-797F-1C60-01EC1E43A6A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27220" y="1383773"/>
            <a:ext cx="7734495" cy="4582687"/>
          </a:xfrm>
          <a:prstGeom prst="rect">
            <a:avLst/>
          </a:prstGeom>
        </p:spPr>
      </p:pic>
    </p:spTree>
    <p:extLst>
      <p:ext uri="{BB962C8B-B14F-4D97-AF65-F5344CB8AC3E}">
        <p14:creationId xmlns:p14="http://schemas.microsoft.com/office/powerpoint/2010/main" val="1109357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EDB2-F3D4-E3FD-969D-25FAB3C2F720}"/>
              </a:ext>
            </a:extLst>
          </p:cNvPr>
          <p:cNvSpPr>
            <a:spLocks noGrp="1"/>
          </p:cNvSpPr>
          <p:nvPr>
            <p:ph type="title"/>
          </p:nvPr>
        </p:nvSpPr>
        <p:spPr>
          <a:xfrm>
            <a:off x="40491" y="5874861"/>
            <a:ext cx="10515600" cy="1325563"/>
          </a:xfrm>
        </p:spPr>
        <p:txBody>
          <a:bodyPr>
            <a:normAutofit/>
          </a:bodyPr>
          <a:lstStyle/>
          <a:p>
            <a:r>
              <a:rPr lang="en-US" sz="2800" dirty="0"/>
              <a:t>Open Science,  </a:t>
            </a:r>
            <a:r>
              <a:rPr lang="en-US" sz="2800" b="1" dirty="0"/>
              <a:t>Data Research Repositories</a:t>
            </a:r>
            <a:r>
              <a:rPr lang="en-US" sz="2800" dirty="0"/>
              <a:t>, Discovery, Reuse  and AI</a:t>
            </a:r>
          </a:p>
        </p:txBody>
      </p:sp>
      <p:pic>
        <p:nvPicPr>
          <p:cNvPr id="5" name="Content Placeholder 4" descr="A picture containing diagram&#10;&#10;Description automatically generated">
            <a:extLst>
              <a:ext uri="{FF2B5EF4-FFF2-40B4-BE49-F238E27FC236}">
                <a16:creationId xmlns:a16="http://schemas.microsoft.com/office/drawing/2014/main" id="{80DE32BE-6F66-132A-E288-25C79CC755C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88844" y="1690688"/>
            <a:ext cx="10100670" cy="4354512"/>
          </a:xfrm>
        </p:spPr>
      </p:pic>
      <p:sp>
        <p:nvSpPr>
          <p:cNvPr id="7" name="TextBox 6">
            <a:extLst>
              <a:ext uri="{FF2B5EF4-FFF2-40B4-BE49-F238E27FC236}">
                <a16:creationId xmlns:a16="http://schemas.microsoft.com/office/drawing/2014/main" id="{957AD552-6CED-D6E9-4BD5-BED6B478F89E}"/>
              </a:ext>
            </a:extLst>
          </p:cNvPr>
          <p:cNvSpPr txBox="1"/>
          <p:nvPr/>
        </p:nvSpPr>
        <p:spPr>
          <a:xfrm>
            <a:off x="0" y="320357"/>
            <a:ext cx="12192000" cy="1077218"/>
          </a:xfrm>
          <a:prstGeom prst="rect">
            <a:avLst/>
          </a:prstGeom>
          <a:noFill/>
        </p:spPr>
        <p:txBody>
          <a:bodyPr wrap="square">
            <a:spAutoFit/>
          </a:bodyPr>
          <a:lstStyle/>
          <a:p>
            <a:pPr algn="ctr"/>
            <a:r>
              <a:rPr lang="en-US" sz="2600" b="1" dirty="0"/>
              <a:t>Dermatologist-level Classification of Skin Cancer  with Deep Neural Networks,</a:t>
            </a:r>
            <a:br>
              <a:rPr lang="en-US" sz="2600" b="1" dirty="0"/>
            </a:br>
            <a:r>
              <a:rPr lang="en-US" sz="2000" dirty="0"/>
              <a:t> </a:t>
            </a:r>
            <a:r>
              <a:rPr lang="en-US" sz="2000" b="1" dirty="0"/>
              <a:t>Nature 2017</a:t>
            </a:r>
            <a:r>
              <a:rPr lang="en-US" sz="2000" dirty="0"/>
              <a:t>,</a:t>
            </a:r>
            <a:r>
              <a:rPr lang="en-US" sz="1400" dirty="0"/>
              <a:t>Andre </a:t>
            </a:r>
            <a:r>
              <a:rPr lang="en-US" sz="1400" dirty="0" err="1"/>
              <a:t>Esteva</a:t>
            </a:r>
            <a:r>
              <a:rPr lang="en-US" sz="1400" dirty="0"/>
              <a:t>, Brett </a:t>
            </a:r>
            <a:r>
              <a:rPr lang="en-US" sz="1400" dirty="0" err="1"/>
              <a:t>Kupress</a:t>
            </a:r>
            <a:r>
              <a:rPr lang="en-US" sz="1400" dirty="0"/>
              <a:t>,   Sebastian </a:t>
            </a:r>
            <a:r>
              <a:rPr lang="en-US" sz="1400" dirty="0" err="1"/>
              <a:t>Thrun</a:t>
            </a:r>
            <a:r>
              <a:rPr lang="en-US" sz="1400" dirty="0"/>
              <a:t> et al.</a:t>
            </a:r>
            <a:br>
              <a:rPr lang="en-US" sz="2000" dirty="0"/>
            </a:br>
            <a:r>
              <a:rPr lang="en-US" dirty="0"/>
              <a:t>Labeled Medical Data  from Image Data Archives to Training AI Models (Deep Learning),  Convolutional Neural Nets, </a:t>
            </a:r>
          </a:p>
        </p:txBody>
      </p:sp>
      <p:sp>
        <p:nvSpPr>
          <p:cNvPr id="4" name="TextBox 3">
            <a:extLst>
              <a:ext uri="{FF2B5EF4-FFF2-40B4-BE49-F238E27FC236}">
                <a16:creationId xmlns:a16="http://schemas.microsoft.com/office/drawing/2014/main" id="{D0DB390B-1F86-48B2-53CE-A42324FF044E}"/>
              </a:ext>
            </a:extLst>
          </p:cNvPr>
          <p:cNvSpPr txBox="1"/>
          <p:nvPr/>
        </p:nvSpPr>
        <p:spPr>
          <a:xfrm>
            <a:off x="165960" y="3510115"/>
            <a:ext cx="1073051" cy="1200329"/>
          </a:xfrm>
          <a:prstGeom prst="rect">
            <a:avLst/>
          </a:prstGeom>
          <a:noFill/>
        </p:spPr>
        <p:txBody>
          <a:bodyPr wrap="none" rtlCol="0">
            <a:spAutoFit/>
          </a:bodyPr>
          <a:lstStyle/>
          <a:p>
            <a:r>
              <a:rPr lang="en-US" dirty="0">
                <a:hlinkClick r:id="rId3"/>
              </a:rPr>
              <a:t>Video</a:t>
            </a:r>
            <a:br>
              <a:rPr lang="en-US" dirty="0"/>
            </a:br>
            <a:br>
              <a:rPr lang="en-US" dirty="0"/>
            </a:br>
            <a:r>
              <a:rPr lang="en-US" dirty="0">
                <a:hlinkClick r:id="rId4"/>
              </a:rPr>
              <a:t>Stanford</a:t>
            </a:r>
            <a:br>
              <a:rPr lang="en-US" dirty="0">
                <a:hlinkClick r:id="rId4"/>
              </a:rPr>
            </a:br>
            <a:r>
              <a:rPr lang="en-US" dirty="0">
                <a:hlinkClick r:id="rId4"/>
              </a:rPr>
              <a:t>Overview</a:t>
            </a:r>
            <a:endParaRPr lang="en-US" dirty="0"/>
          </a:p>
        </p:txBody>
      </p:sp>
    </p:spTree>
    <p:extLst>
      <p:ext uri="{BB962C8B-B14F-4D97-AF65-F5344CB8AC3E}">
        <p14:creationId xmlns:p14="http://schemas.microsoft.com/office/powerpoint/2010/main" val="3770031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9252-4E37-A2D2-6B10-EA0EB9E03E5B}"/>
              </a:ext>
            </a:extLst>
          </p:cNvPr>
          <p:cNvSpPr>
            <a:spLocks noGrp="1"/>
          </p:cNvSpPr>
          <p:nvPr>
            <p:ph type="title"/>
          </p:nvPr>
        </p:nvSpPr>
        <p:spPr/>
        <p:txBody>
          <a:bodyPr>
            <a:normAutofit fontScale="90000"/>
          </a:bodyPr>
          <a:lstStyle/>
          <a:p>
            <a:pPr algn="ctr"/>
            <a:r>
              <a:rPr lang="en-US" dirty="0"/>
              <a:t>AI Has Many Paradigms and  Origins </a:t>
            </a:r>
            <a:br>
              <a:rPr lang="en-US" dirty="0"/>
            </a:br>
            <a:r>
              <a:rPr lang="en-US" sz="1800" dirty="0"/>
              <a:t>Algorithms, Suitable Problem  and Solution Methods</a:t>
            </a:r>
            <a:r>
              <a:rPr lang="en-US" sz="2400" dirty="0"/>
              <a:t>, </a:t>
            </a:r>
            <a:br>
              <a:rPr lang="en-US" sz="2400" dirty="0"/>
            </a:br>
            <a:r>
              <a:rPr lang="en-US" sz="2200" dirty="0"/>
              <a:t>Dr. Pedro Domingos, University of Washington</a:t>
            </a:r>
          </a:p>
        </p:txBody>
      </p:sp>
      <p:graphicFrame>
        <p:nvGraphicFramePr>
          <p:cNvPr id="5" name="Table 5">
            <a:extLst>
              <a:ext uri="{FF2B5EF4-FFF2-40B4-BE49-F238E27FC236}">
                <a16:creationId xmlns:a16="http://schemas.microsoft.com/office/drawing/2014/main" id="{85AB8A5B-E710-E245-5502-69D2ED8E0450}"/>
              </a:ext>
            </a:extLst>
          </p:cNvPr>
          <p:cNvGraphicFramePr>
            <a:graphicFrameLocks noGrp="1"/>
          </p:cNvGraphicFramePr>
          <p:nvPr/>
        </p:nvGraphicFramePr>
        <p:xfrm>
          <a:off x="130629" y="2192207"/>
          <a:ext cx="10022774" cy="4507430"/>
        </p:xfrm>
        <a:graphic>
          <a:graphicData uri="http://schemas.openxmlformats.org/drawingml/2006/table">
            <a:tbl>
              <a:tblPr firstRow="1" bandRow="1">
                <a:tableStyleId>{5C22544A-7EE6-4342-B048-85BDC9FD1C3A}</a:tableStyleId>
              </a:tblPr>
              <a:tblGrid>
                <a:gridCol w="2015110">
                  <a:extLst>
                    <a:ext uri="{9D8B030D-6E8A-4147-A177-3AD203B41FA5}">
                      <a16:colId xmlns:a16="http://schemas.microsoft.com/office/drawing/2014/main" val="1941797262"/>
                    </a:ext>
                  </a:extLst>
                </a:gridCol>
                <a:gridCol w="2001916">
                  <a:extLst>
                    <a:ext uri="{9D8B030D-6E8A-4147-A177-3AD203B41FA5}">
                      <a16:colId xmlns:a16="http://schemas.microsoft.com/office/drawing/2014/main" val="1369570067"/>
                    </a:ext>
                  </a:extLst>
                </a:gridCol>
                <a:gridCol w="2001916">
                  <a:extLst>
                    <a:ext uri="{9D8B030D-6E8A-4147-A177-3AD203B41FA5}">
                      <a16:colId xmlns:a16="http://schemas.microsoft.com/office/drawing/2014/main" val="1276497013"/>
                    </a:ext>
                  </a:extLst>
                </a:gridCol>
                <a:gridCol w="2001916">
                  <a:extLst>
                    <a:ext uri="{9D8B030D-6E8A-4147-A177-3AD203B41FA5}">
                      <a16:colId xmlns:a16="http://schemas.microsoft.com/office/drawing/2014/main" val="1230332350"/>
                    </a:ext>
                  </a:extLst>
                </a:gridCol>
                <a:gridCol w="2001916">
                  <a:extLst>
                    <a:ext uri="{9D8B030D-6E8A-4147-A177-3AD203B41FA5}">
                      <a16:colId xmlns:a16="http://schemas.microsoft.com/office/drawing/2014/main" val="449344444"/>
                    </a:ext>
                  </a:extLst>
                </a:gridCol>
              </a:tblGrid>
              <a:tr h="634248">
                <a:tc>
                  <a:txBody>
                    <a:bodyPr/>
                    <a:lstStyle/>
                    <a:p>
                      <a:r>
                        <a:rPr lang="en-US" dirty="0"/>
                        <a:t>AI Paradigm</a:t>
                      </a:r>
                    </a:p>
                  </a:txBody>
                  <a:tcPr/>
                </a:tc>
                <a:tc>
                  <a:txBody>
                    <a:bodyPr/>
                    <a:lstStyle/>
                    <a:p>
                      <a:r>
                        <a:rPr lang="en-US" dirty="0"/>
                        <a:t>Origin</a:t>
                      </a:r>
                    </a:p>
                  </a:txBody>
                  <a:tcPr/>
                </a:tc>
                <a:tc>
                  <a:txBody>
                    <a:bodyPr/>
                    <a:lstStyle/>
                    <a:p>
                      <a:r>
                        <a:rPr lang="en-US" dirty="0"/>
                        <a:t>Algorithm</a:t>
                      </a:r>
                    </a:p>
                  </a:txBody>
                  <a:tcPr/>
                </a:tc>
                <a:tc>
                  <a:txBody>
                    <a:bodyPr/>
                    <a:lstStyle/>
                    <a:p>
                      <a:r>
                        <a:rPr lang="en-US" dirty="0"/>
                        <a:t>Problem</a:t>
                      </a:r>
                    </a:p>
                  </a:txBody>
                  <a:tcPr/>
                </a:tc>
                <a:tc>
                  <a:txBody>
                    <a:bodyPr/>
                    <a:lstStyle/>
                    <a:p>
                      <a:r>
                        <a:rPr lang="en-US" dirty="0"/>
                        <a:t>Solution</a:t>
                      </a:r>
                    </a:p>
                  </a:txBody>
                  <a:tcPr/>
                </a:tc>
                <a:extLst>
                  <a:ext uri="{0D108BD9-81ED-4DB2-BD59-A6C34878D82A}">
                    <a16:rowId xmlns:a16="http://schemas.microsoft.com/office/drawing/2014/main" val="293497622"/>
                  </a:ext>
                </a:extLst>
              </a:tr>
              <a:tr h="634248">
                <a:tc>
                  <a:txBody>
                    <a:bodyPr/>
                    <a:lstStyle/>
                    <a:p>
                      <a:r>
                        <a:rPr lang="en-US" b="1" dirty="0">
                          <a:highlight>
                            <a:srgbClr val="FFFF00"/>
                          </a:highlight>
                        </a:rPr>
                        <a:t>Deep Learning Machine Learning</a:t>
                      </a:r>
                    </a:p>
                  </a:txBody>
                  <a:tcPr/>
                </a:tc>
                <a:tc>
                  <a:txBody>
                    <a:bodyPr/>
                    <a:lstStyle/>
                    <a:p>
                      <a:r>
                        <a:rPr lang="en-US" b="1" dirty="0">
                          <a:highlight>
                            <a:srgbClr val="FFFF00"/>
                          </a:highlight>
                        </a:rPr>
                        <a:t>Neuroscience</a:t>
                      </a:r>
                      <a:br>
                        <a:rPr lang="en-US" b="1" dirty="0">
                          <a:highlight>
                            <a:srgbClr val="FFFF00"/>
                          </a:highlight>
                        </a:rPr>
                      </a:br>
                      <a:r>
                        <a:rPr lang="en-US" b="1" dirty="0">
                          <a:highlight>
                            <a:srgbClr val="FFFF00"/>
                          </a:highlight>
                        </a:rPr>
                        <a:t>(Neural Nets)</a:t>
                      </a:r>
                    </a:p>
                  </a:txBody>
                  <a:tcPr/>
                </a:tc>
                <a:tc>
                  <a:txBody>
                    <a:bodyPr/>
                    <a:lstStyle/>
                    <a:p>
                      <a:r>
                        <a:rPr lang="en-US" b="1" dirty="0"/>
                        <a:t>Back Propagation</a:t>
                      </a:r>
                      <a:br>
                        <a:rPr lang="en-US" b="1" dirty="0"/>
                      </a:br>
                      <a:r>
                        <a:rPr lang="en-US" b="1" dirty="0"/>
                        <a:t>Neural Nets</a:t>
                      </a:r>
                    </a:p>
                  </a:txBody>
                  <a:tcPr/>
                </a:tc>
                <a:tc>
                  <a:txBody>
                    <a:bodyPr/>
                    <a:lstStyle/>
                    <a:p>
                      <a:r>
                        <a:rPr lang="en-US" dirty="0"/>
                        <a:t>Complex Tasks, Hidden Patterns</a:t>
                      </a:r>
                    </a:p>
                  </a:txBody>
                  <a:tcPr/>
                </a:tc>
                <a:tc>
                  <a:txBody>
                    <a:bodyPr/>
                    <a:lstStyle/>
                    <a:p>
                      <a:r>
                        <a:rPr lang="en-US" dirty="0"/>
                        <a:t>Back propagation</a:t>
                      </a:r>
                    </a:p>
                  </a:txBody>
                  <a:tcPr/>
                </a:tc>
                <a:extLst>
                  <a:ext uri="{0D108BD9-81ED-4DB2-BD59-A6C34878D82A}">
                    <a16:rowId xmlns:a16="http://schemas.microsoft.com/office/drawing/2014/main" val="3122825228"/>
                  </a:ext>
                </a:extLst>
              </a:tr>
              <a:tr h="634248">
                <a:tc>
                  <a:txBody>
                    <a:bodyPr/>
                    <a:lstStyle/>
                    <a:p>
                      <a:r>
                        <a:rPr lang="en-US" b="1" dirty="0"/>
                        <a:t>Symbolic AI</a:t>
                      </a:r>
                    </a:p>
                  </a:txBody>
                  <a:tcPr/>
                </a:tc>
                <a:tc>
                  <a:txBody>
                    <a:bodyPr/>
                    <a:lstStyle/>
                    <a:p>
                      <a:r>
                        <a:rPr lang="en-US" dirty="0"/>
                        <a:t>Logic,  Philosophy</a:t>
                      </a:r>
                    </a:p>
                  </a:txBody>
                  <a:tcPr/>
                </a:tc>
                <a:tc>
                  <a:txBody>
                    <a:bodyPr/>
                    <a:lstStyle/>
                    <a:p>
                      <a:r>
                        <a:rPr lang="en-US" dirty="0"/>
                        <a:t>Inverse Deduction</a:t>
                      </a:r>
                    </a:p>
                  </a:txBody>
                  <a:tcPr/>
                </a:tc>
                <a:tc>
                  <a:txBody>
                    <a:bodyPr/>
                    <a:lstStyle/>
                    <a:p>
                      <a:r>
                        <a:rPr lang="en-US" dirty="0"/>
                        <a:t>Knowledge Composition</a:t>
                      </a:r>
                    </a:p>
                  </a:txBody>
                  <a:tcPr/>
                </a:tc>
                <a:tc>
                  <a:txBody>
                    <a:bodyPr/>
                    <a:lstStyle/>
                    <a:p>
                      <a:r>
                        <a:rPr lang="en-US" dirty="0"/>
                        <a:t>Inverse Deduction</a:t>
                      </a:r>
                    </a:p>
                  </a:txBody>
                  <a:tcPr/>
                </a:tc>
                <a:extLst>
                  <a:ext uri="{0D108BD9-81ED-4DB2-BD59-A6C34878D82A}">
                    <a16:rowId xmlns:a16="http://schemas.microsoft.com/office/drawing/2014/main" val="91095185"/>
                  </a:ext>
                </a:extLst>
              </a:tr>
              <a:tr h="764222">
                <a:tc>
                  <a:txBody>
                    <a:bodyPr/>
                    <a:lstStyle/>
                    <a:p>
                      <a:r>
                        <a:rPr lang="en-US" b="1" dirty="0"/>
                        <a:t>Bayesian Inference</a:t>
                      </a:r>
                    </a:p>
                  </a:txBody>
                  <a:tcPr/>
                </a:tc>
                <a:tc>
                  <a:txBody>
                    <a:bodyPr/>
                    <a:lstStyle/>
                    <a:p>
                      <a:r>
                        <a:rPr lang="en-US" dirty="0"/>
                        <a:t>Statistics, Probability Theory</a:t>
                      </a:r>
                    </a:p>
                  </a:txBody>
                  <a:tcPr/>
                </a:tc>
                <a:tc>
                  <a:txBody>
                    <a:bodyPr/>
                    <a:lstStyle/>
                    <a:p>
                      <a:r>
                        <a:rPr lang="en-US" dirty="0"/>
                        <a:t>Probabilistic Inference</a:t>
                      </a:r>
                    </a:p>
                  </a:txBody>
                  <a:tcPr/>
                </a:tc>
                <a:tc>
                  <a:txBody>
                    <a:bodyPr/>
                    <a:lstStyle/>
                    <a:p>
                      <a:r>
                        <a:rPr lang="en-US" dirty="0"/>
                        <a:t>Uncertainty</a:t>
                      </a:r>
                    </a:p>
                  </a:txBody>
                  <a:tcPr/>
                </a:tc>
                <a:tc>
                  <a:txBody>
                    <a:bodyPr/>
                    <a:lstStyle/>
                    <a:p>
                      <a:r>
                        <a:rPr lang="en-US" dirty="0"/>
                        <a:t>Probabilistic Inference</a:t>
                      </a:r>
                    </a:p>
                  </a:txBody>
                  <a:tcPr/>
                </a:tc>
                <a:extLst>
                  <a:ext uri="{0D108BD9-81ED-4DB2-BD59-A6C34878D82A}">
                    <a16:rowId xmlns:a16="http://schemas.microsoft.com/office/drawing/2014/main" val="4277390662"/>
                  </a:ext>
                </a:extLst>
              </a:tr>
              <a:tr h="634248">
                <a:tc>
                  <a:txBody>
                    <a:bodyPr/>
                    <a:lstStyle/>
                    <a:p>
                      <a:r>
                        <a:rPr lang="en-US" b="1" dirty="0"/>
                        <a:t>Evolutionary Computation</a:t>
                      </a:r>
                    </a:p>
                  </a:txBody>
                  <a:tcPr/>
                </a:tc>
                <a:tc>
                  <a:txBody>
                    <a:bodyPr/>
                    <a:lstStyle/>
                    <a:p>
                      <a:r>
                        <a:rPr lang="en-US" dirty="0"/>
                        <a:t>Evolutionary Biology (Complexity Theory</a:t>
                      </a:r>
                    </a:p>
                  </a:txBody>
                  <a:tcPr/>
                </a:tc>
                <a:tc>
                  <a:txBody>
                    <a:bodyPr/>
                    <a:lstStyle/>
                    <a:p>
                      <a:r>
                        <a:rPr lang="en-US" dirty="0"/>
                        <a:t>Genetic Algorithms</a:t>
                      </a:r>
                    </a:p>
                  </a:txBody>
                  <a:tcPr/>
                </a:tc>
                <a:tc>
                  <a:txBody>
                    <a:bodyPr/>
                    <a:lstStyle/>
                    <a:p>
                      <a:r>
                        <a:rPr lang="en-US" dirty="0"/>
                        <a:t>Structure Discovery</a:t>
                      </a:r>
                    </a:p>
                  </a:txBody>
                  <a:tcPr/>
                </a:tc>
                <a:tc>
                  <a:txBody>
                    <a:bodyPr/>
                    <a:lstStyle/>
                    <a:p>
                      <a:r>
                        <a:rPr lang="en-US" dirty="0"/>
                        <a:t>Genetic Programming</a:t>
                      </a:r>
                    </a:p>
                  </a:txBody>
                  <a:tcPr/>
                </a:tc>
                <a:extLst>
                  <a:ext uri="{0D108BD9-81ED-4DB2-BD59-A6C34878D82A}">
                    <a16:rowId xmlns:a16="http://schemas.microsoft.com/office/drawing/2014/main" val="2216345233"/>
                  </a:ext>
                </a:extLst>
              </a:tr>
              <a:tr h="634248">
                <a:tc>
                  <a:txBody>
                    <a:bodyPr/>
                    <a:lstStyle/>
                    <a:p>
                      <a:r>
                        <a:rPr lang="en-US" b="1" dirty="0"/>
                        <a:t>Reasoning by Analogy</a:t>
                      </a:r>
                    </a:p>
                  </a:txBody>
                  <a:tcPr/>
                </a:tc>
                <a:tc>
                  <a:txBody>
                    <a:bodyPr/>
                    <a:lstStyle/>
                    <a:p>
                      <a:r>
                        <a:rPr lang="en-US" dirty="0"/>
                        <a:t>Psychology</a:t>
                      </a:r>
                    </a:p>
                  </a:txBody>
                  <a:tcPr/>
                </a:tc>
                <a:tc>
                  <a:txBody>
                    <a:bodyPr/>
                    <a:lstStyle/>
                    <a:p>
                      <a:r>
                        <a:rPr lang="en-US" dirty="0"/>
                        <a:t>Kernel Machines</a:t>
                      </a:r>
                      <a:br>
                        <a:rPr lang="en-US" dirty="0"/>
                      </a:br>
                      <a:r>
                        <a:rPr lang="en-US" dirty="0"/>
                        <a:t>(Support  Vector Machines)</a:t>
                      </a:r>
                    </a:p>
                  </a:txBody>
                  <a:tcPr/>
                </a:tc>
                <a:tc>
                  <a:txBody>
                    <a:bodyPr/>
                    <a:lstStyle/>
                    <a:p>
                      <a:r>
                        <a:rPr lang="en-US" dirty="0"/>
                        <a:t>Similarity</a:t>
                      </a:r>
                    </a:p>
                  </a:txBody>
                  <a:tcPr/>
                </a:tc>
                <a:tc>
                  <a:txBody>
                    <a:bodyPr/>
                    <a:lstStyle/>
                    <a:p>
                      <a:r>
                        <a:rPr lang="en-US" dirty="0"/>
                        <a:t>Kernel Machines</a:t>
                      </a:r>
                    </a:p>
                  </a:txBody>
                  <a:tcPr/>
                </a:tc>
                <a:extLst>
                  <a:ext uri="{0D108BD9-81ED-4DB2-BD59-A6C34878D82A}">
                    <a16:rowId xmlns:a16="http://schemas.microsoft.com/office/drawing/2014/main" val="1615430634"/>
                  </a:ext>
                </a:extLst>
              </a:tr>
            </a:tbl>
          </a:graphicData>
        </a:graphic>
      </p:graphicFrame>
      <p:pic>
        <p:nvPicPr>
          <p:cNvPr id="9" name="Picture 8" descr="A picture containing text, newspaper, sign&#10;&#10;Description automatically generated">
            <a:extLst>
              <a:ext uri="{FF2B5EF4-FFF2-40B4-BE49-F238E27FC236}">
                <a16:creationId xmlns:a16="http://schemas.microsoft.com/office/drawing/2014/main" id="{52959EEC-5361-6C36-ACDA-E6DC33BAAF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33244" y="2946583"/>
            <a:ext cx="1714933" cy="2590533"/>
          </a:xfrm>
          <a:prstGeom prst="rect">
            <a:avLst/>
          </a:prstGeom>
        </p:spPr>
      </p:pic>
      <p:sp>
        <p:nvSpPr>
          <p:cNvPr id="4" name="TextBox 3">
            <a:extLst>
              <a:ext uri="{FF2B5EF4-FFF2-40B4-BE49-F238E27FC236}">
                <a16:creationId xmlns:a16="http://schemas.microsoft.com/office/drawing/2014/main" id="{31EF8336-F624-0D44-2EE7-A64243984FB9}"/>
              </a:ext>
            </a:extLst>
          </p:cNvPr>
          <p:cNvSpPr txBox="1"/>
          <p:nvPr/>
        </p:nvSpPr>
        <p:spPr>
          <a:xfrm>
            <a:off x="10587356" y="5537116"/>
            <a:ext cx="2462293" cy="369332"/>
          </a:xfrm>
          <a:prstGeom prst="rect">
            <a:avLst/>
          </a:prstGeom>
          <a:noFill/>
        </p:spPr>
        <p:txBody>
          <a:bodyPr wrap="square">
            <a:spAutoFit/>
          </a:bodyPr>
          <a:lstStyle/>
          <a:p>
            <a:r>
              <a:rPr lang="en-US" dirty="0"/>
              <a:t>2015, 2018</a:t>
            </a:r>
          </a:p>
        </p:txBody>
      </p:sp>
    </p:spTree>
    <p:extLst>
      <p:ext uri="{BB962C8B-B14F-4D97-AF65-F5344CB8AC3E}">
        <p14:creationId xmlns:p14="http://schemas.microsoft.com/office/powerpoint/2010/main" val="1048295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EB7D-5944-9EBF-B3ED-73437B96DAB8}"/>
              </a:ext>
            </a:extLst>
          </p:cNvPr>
          <p:cNvSpPr>
            <a:spLocks noGrp="1"/>
          </p:cNvSpPr>
          <p:nvPr>
            <p:ph type="title"/>
          </p:nvPr>
        </p:nvSpPr>
        <p:spPr>
          <a:xfrm>
            <a:off x="630918" y="643465"/>
            <a:ext cx="4424302" cy="1846615"/>
          </a:xfrm>
        </p:spPr>
        <p:txBody>
          <a:bodyPr anchor="b">
            <a:normAutofit fontScale="90000"/>
          </a:bodyPr>
          <a:lstStyle/>
          <a:p>
            <a:r>
              <a:rPr lang="en-US" sz="3600" dirty="0"/>
              <a:t>Last Ten Years 2014-2024 Amazing Progress of AI</a:t>
            </a:r>
            <a:br>
              <a:rPr lang="en-US" sz="1800" dirty="0"/>
            </a:br>
            <a:br>
              <a:rPr lang="en-US" sz="1800" dirty="0"/>
            </a:br>
            <a:r>
              <a:rPr lang="en-US" sz="1800" dirty="0" err="1"/>
              <a:t>AI</a:t>
            </a:r>
            <a:r>
              <a:rPr lang="en-US" sz="1800" dirty="0"/>
              <a:t> (Machine Learning (Deep Learning)) = </a:t>
            </a:r>
            <a:br>
              <a:rPr lang="en-US" sz="1800" dirty="0"/>
            </a:br>
            <a:r>
              <a:rPr lang="en-US" sz="1800" dirty="0"/>
              <a:t>Better Algorithms  + Greater Computing Power + Large </a:t>
            </a:r>
            <a:r>
              <a:rPr lang="en-US" sz="1800" b="1" dirty="0"/>
              <a:t>Data Sets + Good Metadata (Labeling)</a:t>
            </a:r>
          </a:p>
        </p:txBody>
      </p:sp>
      <p:sp>
        <p:nvSpPr>
          <p:cNvPr id="3" name="Content Placeholder 2">
            <a:extLst>
              <a:ext uri="{FF2B5EF4-FFF2-40B4-BE49-F238E27FC236}">
                <a16:creationId xmlns:a16="http://schemas.microsoft.com/office/drawing/2014/main" id="{0F510136-25F7-4C45-B3C3-7017EA0CB30E}"/>
              </a:ext>
            </a:extLst>
          </p:cNvPr>
          <p:cNvSpPr>
            <a:spLocks noGrp="1"/>
          </p:cNvSpPr>
          <p:nvPr>
            <p:ph idx="1"/>
          </p:nvPr>
        </p:nvSpPr>
        <p:spPr>
          <a:xfrm>
            <a:off x="630936" y="2807167"/>
            <a:ext cx="3895522" cy="3386399"/>
          </a:xfrm>
        </p:spPr>
        <p:txBody>
          <a:bodyPr>
            <a:normAutofit fontScale="92500" lnSpcReduction="20000"/>
          </a:bodyPr>
          <a:lstStyle/>
          <a:p>
            <a:r>
              <a:rPr lang="en-US" sz="2000" dirty="0"/>
              <a:t>GPT’s, Conversational Chatbots</a:t>
            </a:r>
            <a:br>
              <a:rPr lang="en-US" sz="2000" dirty="0"/>
            </a:br>
            <a:r>
              <a:rPr lang="en-US" sz="2000" dirty="0"/>
              <a:t>&amp; Robotic Agents</a:t>
            </a:r>
          </a:p>
          <a:p>
            <a:r>
              <a:rPr lang="en-US" sz="2000" dirty="0"/>
              <a:t>Natural Language Processing</a:t>
            </a:r>
            <a:br>
              <a:rPr lang="en-US" sz="2000" dirty="0"/>
            </a:br>
            <a:r>
              <a:rPr lang="en-US" sz="2000" dirty="0"/>
              <a:t>(Speech to Text, Next Word Translation)</a:t>
            </a:r>
          </a:p>
          <a:p>
            <a:r>
              <a:rPr lang="en-US" sz="2000" dirty="0"/>
              <a:t>Computer Vision Cancer Cell Detection(</a:t>
            </a:r>
            <a:r>
              <a:rPr lang="en-US" sz="2000" dirty="0" err="1"/>
              <a:t>Alexnet</a:t>
            </a:r>
            <a:r>
              <a:rPr lang="en-US" sz="2000" dirty="0"/>
              <a:t>)</a:t>
            </a:r>
            <a:br>
              <a:rPr lang="en-US" sz="2000" dirty="0"/>
            </a:br>
            <a:r>
              <a:rPr lang="en-US" sz="2000" dirty="0"/>
              <a:t>(Facial + Object Recognition</a:t>
            </a:r>
            <a:br>
              <a:rPr lang="en-US" sz="2000" dirty="0"/>
            </a:br>
            <a:endParaRPr lang="en-US" sz="2000" dirty="0"/>
          </a:p>
          <a:p>
            <a:r>
              <a:rPr lang="en-US" sz="2000" dirty="0"/>
              <a:t>Strategic Reasoning (AlphaGo, 2015-2017)</a:t>
            </a:r>
          </a:p>
          <a:p>
            <a:r>
              <a:rPr lang="en-US" sz="2000" dirty="0"/>
              <a:t>Fraud Detection </a:t>
            </a:r>
            <a:br>
              <a:rPr lang="en-US" sz="2000" dirty="0"/>
            </a:br>
            <a:r>
              <a:rPr lang="en-US" sz="2000" dirty="0"/>
              <a:t>&amp; Cybersecurity</a:t>
            </a:r>
          </a:p>
          <a:p>
            <a:pPr marL="0" indent="0">
              <a:buNone/>
            </a:pPr>
            <a:endParaRPr lang="en-US" sz="2000" dirty="0"/>
          </a:p>
          <a:p>
            <a:endParaRPr lang="en-US" sz="2000" dirty="0"/>
          </a:p>
          <a:p>
            <a:endParaRPr lang="en-US" sz="2000" dirty="0"/>
          </a:p>
        </p:txBody>
      </p:sp>
      <p:pic>
        <p:nvPicPr>
          <p:cNvPr id="7" name="Picture 6" descr="A picture containing text, indoor&#10;&#10;Description automatically generated">
            <a:extLst>
              <a:ext uri="{FF2B5EF4-FFF2-40B4-BE49-F238E27FC236}">
                <a16:creationId xmlns:a16="http://schemas.microsoft.com/office/drawing/2014/main" id="{822FF5DA-CEBE-D226-11D4-33227041F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142" y="231446"/>
            <a:ext cx="1793839" cy="2508866"/>
          </a:xfrm>
          <a:prstGeom prst="rect">
            <a:avLst/>
          </a:prstGeom>
        </p:spPr>
      </p:pic>
      <p:pic>
        <p:nvPicPr>
          <p:cNvPr id="5" name="Picture 4">
            <a:extLst>
              <a:ext uri="{FF2B5EF4-FFF2-40B4-BE49-F238E27FC236}">
                <a16:creationId xmlns:a16="http://schemas.microsoft.com/office/drawing/2014/main" id="{4087BD12-A178-2493-EADD-60E1779400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606" r="1" b="11130"/>
          <a:stretch/>
        </p:blipFill>
        <p:spPr>
          <a:xfrm>
            <a:off x="8591069" y="164592"/>
            <a:ext cx="3099253" cy="2642575"/>
          </a:xfrm>
          <a:prstGeom prst="rect">
            <a:avLst/>
          </a:prstGeom>
        </p:spPr>
      </p:pic>
      <p:pic>
        <p:nvPicPr>
          <p:cNvPr id="1026" name="Picture 2" descr="what is machine learning ai for Sale OFF 66%">
            <a:extLst>
              <a:ext uri="{FF2B5EF4-FFF2-40B4-BE49-F238E27FC236}">
                <a16:creationId xmlns:a16="http://schemas.microsoft.com/office/drawing/2014/main" id="{94989A6B-9093-CD5D-C1B0-D6BA899285D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6182" r="-2" b="6236"/>
          <a:stretch/>
        </p:blipFill>
        <p:spPr bwMode="auto">
          <a:xfrm>
            <a:off x="3866827" y="2767641"/>
            <a:ext cx="4609636" cy="4165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CBA97F-01E6-80F2-77F7-28EDA181F5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389" b="14111"/>
          <a:stretch/>
        </p:blipFill>
        <p:spPr>
          <a:xfrm>
            <a:off x="8591068" y="2979508"/>
            <a:ext cx="3582133" cy="3582133"/>
          </a:xfrm>
          <a:prstGeom prst="rect">
            <a:avLst/>
          </a:prstGeom>
        </p:spPr>
      </p:pic>
    </p:spTree>
    <p:extLst>
      <p:ext uri="{BB962C8B-B14F-4D97-AF65-F5344CB8AC3E}">
        <p14:creationId xmlns:p14="http://schemas.microsoft.com/office/powerpoint/2010/main" val="1154265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2182</Words>
  <Application>Microsoft Office PowerPoint</Application>
  <PresentationFormat>Widescreen</PresentationFormat>
  <Paragraphs>172</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Google Sans</vt:lpstr>
      <vt:lpstr>Söhne</vt:lpstr>
      <vt:lpstr>Office Theme</vt:lpstr>
      <vt:lpstr>Artificial Intelligence From ChatGPT to Autonomous Agents and Multimodal Possibilities</vt:lpstr>
      <vt:lpstr>AI Histories</vt:lpstr>
      <vt:lpstr>Moore’s Law, (Processing Power and AI)  Number of Transistors on an Integrated Circuits Doubles Every 2 years</vt:lpstr>
      <vt:lpstr>Data Storage, Memory and AI Cost/TB  (AI Requires Massive Datasets For Training Neural Nets)</vt:lpstr>
      <vt:lpstr>AI Requires: Processing Power (Microprocessor) + Data + Storage (Memory) + Global Networks</vt:lpstr>
      <vt:lpstr>PowerPoint Presentation</vt:lpstr>
      <vt:lpstr>Open Science,  Data Research Repositories, Discovery, Reuse  and AI</vt:lpstr>
      <vt:lpstr>AI Has Many Paradigms and  Origins  Algorithms, Suitable Problem  and Solution Methods,  Dr. Pedro Domingos, University of Washington</vt:lpstr>
      <vt:lpstr>Last Ten Years 2014-2024 Amazing Progress of AI  AI (Machine Learning (Deep Learning)) =  Better Algorithms  + Greater Computing Power + Large Data Sets + Good Metadata (Labeling)</vt:lpstr>
      <vt:lpstr>AI, Large Language Models (LLM’s) and GPT’s Generative Pretrained Transformers, January 2022, Trends and Issues In Library Technology</vt:lpstr>
      <vt:lpstr>PowerPoint Presentation</vt:lpstr>
      <vt:lpstr>PowerPoint Presentation</vt:lpstr>
      <vt:lpstr>ChatGPT 3.5 and ChatGPT 4.0  on several well recognized  Human intelligence tests Visualcapitalist.com</vt:lpstr>
      <vt:lpstr>R&amp;D, Academic Technology  Conferences and Learning, 2018-2022  </vt:lpstr>
      <vt:lpstr>R&amp;D &amp; Learning, Area 1: Digital and Web Services  Deep Learning  Models and Convolutional Neural Nets  (2019 Begun, Early 2022 Presented, TCDL, Galway, National University of Ireland, IFLA Dublin, IR) </vt:lpstr>
      <vt:lpstr>Open AI, November 2022, Chat GPT3.5 Release Chatbot version of the Language Model GPT3, Current Release GPT4.0</vt:lpstr>
      <vt:lpstr>PowerPoint Presentation</vt:lpstr>
      <vt:lpstr>How Intelligent is GPT 4?   Standardized  High School and University Tests   (GPT3.5 &amp; GPT4.0 Humans vs. Artificial Intelligence</vt:lpstr>
      <vt:lpstr>ChatGPT AI Use Case Scenarios Shift in Knowledge Seeking from Search Engine Search to Direct Answers and Outcomes</vt:lpstr>
      <vt:lpstr>Open AI’s GPT Store  Memberships but Apps are free</vt:lpstr>
      <vt:lpstr>Research &amp; Analysis GPT 4.0</vt:lpstr>
      <vt:lpstr>Education, GPT 4.0</vt:lpstr>
      <vt:lpstr>Multimodal AI, GPT4 +  Image/Voice/Audio-visual and Force Feedback Models (Robotics), 2024+</vt:lpstr>
      <vt:lpstr>Autonomous Agents 2024 Linked AI’s working  together</vt:lpstr>
      <vt:lpstr>AI Ethics, Safety, Alignment, Accuracy and Precision</vt:lpstr>
      <vt:lpstr>AI, Artificial General Intelligence AGI and ASI (Artificial Superintelligence)</vt:lpstr>
      <vt:lpstr>Select Bibliography, Further Sources,  February 2024</vt:lpstr>
      <vt:lpstr>Questions and Comments? </vt:lpstr>
      <vt:lpstr>Marshall McLuhan: Extensions of 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From ChatGPT to Autonomous Agents and Multimodal Possiblities</dc:title>
  <dc:creator>Uzwyshyn, Ray</dc:creator>
  <cp:lastModifiedBy>Uzwyshyn, Ray</cp:lastModifiedBy>
  <cp:revision>25</cp:revision>
  <dcterms:created xsi:type="dcterms:W3CDTF">2024-01-28T10:03:36Z</dcterms:created>
  <dcterms:modified xsi:type="dcterms:W3CDTF">2024-02-09T19:35:56Z</dcterms:modified>
</cp:coreProperties>
</file>